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4"/>
  </p:sldMasterIdLst>
  <p:notesMasterIdLst>
    <p:notesMasterId r:id="rId7"/>
  </p:notesMasterIdLst>
  <p:sldIdLst>
    <p:sldId id="256" r:id="rId5"/>
    <p:sldId id="257" r:id="rId6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9C"/>
    <a:srgbClr val="E36629"/>
    <a:srgbClr val="E42526"/>
    <a:srgbClr val="BABA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EF2777-6AFD-4563-9E85-9F1A746B7E84}" v="5" dt="2020-08-13T17:46:43.952"/>
    <p1510:client id="{CE4F9531-1527-4124-945E-5DA54232FFE0}" v="7" dt="2020-08-13T17:51:42.1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99" autoAdjust="0"/>
    <p:restoredTop sz="88577" autoAdjust="0"/>
  </p:normalViewPr>
  <p:slideViewPr>
    <p:cSldViewPr snapToGrid="0">
      <p:cViewPr>
        <p:scale>
          <a:sx n="40" d="100"/>
          <a:sy n="40" d="100"/>
        </p:scale>
        <p:origin x="2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7" d="100"/>
        <a:sy n="6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373FA-D824-45E7-85D7-BB755B656724}" type="datetimeFigureOut">
              <a:rPr lang="en-US" smtClean="0"/>
              <a:t>8/13/2020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00C99-93F5-4E1D-9621-EC5AF630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2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633342" rtl="0" eaLnBrk="1" latinLnBrk="0" hangingPunct="1">
      <a:defRPr sz="3457" kern="1200">
        <a:solidFill>
          <a:schemeClr val="tx1"/>
        </a:solidFill>
        <a:latin typeface="+mn-lt"/>
        <a:ea typeface="+mn-ea"/>
        <a:cs typeface="+mn-cs"/>
      </a:defRPr>
    </a:lvl1pPr>
    <a:lvl2pPr marL="1316671" algn="l" defTabSz="2633342" rtl="0" eaLnBrk="1" latinLnBrk="0" hangingPunct="1">
      <a:defRPr sz="3457" kern="1200">
        <a:solidFill>
          <a:schemeClr val="tx1"/>
        </a:solidFill>
        <a:latin typeface="+mn-lt"/>
        <a:ea typeface="+mn-ea"/>
        <a:cs typeface="+mn-cs"/>
      </a:defRPr>
    </a:lvl2pPr>
    <a:lvl3pPr marL="2633342" algn="l" defTabSz="2633342" rtl="0" eaLnBrk="1" latinLnBrk="0" hangingPunct="1">
      <a:defRPr sz="3457" kern="1200">
        <a:solidFill>
          <a:schemeClr val="tx1"/>
        </a:solidFill>
        <a:latin typeface="+mn-lt"/>
        <a:ea typeface="+mn-ea"/>
        <a:cs typeface="+mn-cs"/>
      </a:defRPr>
    </a:lvl3pPr>
    <a:lvl4pPr marL="3950014" algn="l" defTabSz="2633342" rtl="0" eaLnBrk="1" latinLnBrk="0" hangingPunct="1">
      <a:defRPr sz="3457" kern="1200">
        <a:solidFill>
          <a:schemeClr val="tx1"/>
        </a:solidFill>
        <a:latin typeface="+mn-lt"/>
        <a:ea typeface="+mn-ea"/>
        <a:cs typeface="+mn-cs"/>
      </a:defRPr>
    </a:lvl4pPr>
    <a:lvl5pPr marL="5266685" algn="l" defTabSz="2633342" rtl="0" eaLnBrk="1" latinLnBrk="0" hangingPunct="1">
      <a:defRPr sz="3457" kern="1200">
        <a:solidFill>
          <a:schemeClr val="tx1"/>
        </a:solidFill>
        <a:latin typeface="+mn-lt"/>
        <a:ea typeface="+mn-ea"/>
        <a:cs typeface="+mn-cs"/>
      </a:defRPr>
    </a:lvl5pPr>
    <a:lvl6pPr marL="6583356" algn="l" defTabSz="2633342" rtl="0" eaLnBrk="1" latinLnBrk="0" hangingPunct="1">
      <a:defRPr sz="3457" kern="1200">
        <a:solidFill>
          <a:schemeClr val="tx1"/>
        </a:solidFill>
        <a:latin typeface="+mn-lt"/>
        <a:ea typeface="+mn-ea"/>
        <a:cs typeface="+mn-cs"/>
      </a:defRPr>
    </a:lvl6pPr>
    <a:lvl7pPr marL="7900027" algn="l" defTabSz="2633342" rtl="0" eaLnBrk="1" latinLnBrk="0" hangingPunct="1">
      <a:defRPr sz="3457" kern="1200">
        <a:solidFill>
          <a:schemeClr val="tx1"/>
        </a:solidFill>
        <a:latin typeface="+mn-lt"/>
        <a:ea typeface="+mn-ea"/>
        <a:cs typeface="+mn-cs"/>
      </a:defRPr>
    </a:lvl7pPr>
    <a:lvl8pPr marL="9216699" algn="l" defTabSz="2633342" rtl="0" eaLnBrk="1" latinLnBrk="0" hangingPunct="1">
      <a:defRPr sz="3457" kern="1200">
        <a:solidFill>
          <a:schemeClr val="tx1"/>
        </a:solidFill>
        <a:latin typeface="+mn-lt"/>
        <a:ea typeface="+mn-ea"/>
        <a:cs typeface="+mn-cs"/>
      </a:defRPr>
    </a:lvl8pPr>
    <a:lvl9pPr marL="10533375" algn="l" defTabSz="2633342" rtl="0" eaLnBrk="1" latinLnBrk="0" hangingPunct="1">
      <a:defRPr sz="345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1508761" y="6362702"/>
            <a:ext cx="189280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" indent="0">
              <a:tabLst/>
            </a:pPr>
            <a:r>
              <a:rPr lang="en-US" sz="8000" b="1" i="0" u="none" strike="noStrike" kern="1200" dirty="0">
                <a:solidFill>
                  <a:srgbClr val="005B9C"/>
                </a:solidFill>
                <a:effectLst/>
                <a:latin typeface="+mn-lt"/>
                <a:ea typeface="VistaSansBold" charset="0"/>
                <a:cs typeface="VistaSansBold" charset="0"/>
              </a:rPr>
              <a:t>The AHLA Foundation management apprenticeship program might be </a:t>
            </a:r>
            <a:br>
              <a:rPr lang="en-US" sz="8000" b="1" i="0" u="none" strike="noStrike" kern="1200" dirty="0">
                <a:solidFill>
                  <a:srgbClr val="005B9C"/>
                </a:solidFill>
                <a:effectLst/>
                <a:latin typeface="+mn-lt"/>
                <a:ea typeface="VistaSansBold" charset="0"/>
                <a:cs typeface="VistaSansBold" charset="0"/>
              </a:rPr>
            </a:br>
            <a:r>
              <a:rPr lang="en-US" sz="8000" b="1" i="0" u="none" strike="noStrike" kern="1200" dirty="0">
                <a:solidFill>
                  <a:srgbClr val="005B9C"/>
                </a:solidFill>
                <a:effectLst/>
                <a:latin typeface="+mn-lt"/>
                <a:ea typeface="VistaSansBold" charset="0"/>
                <a:cs typeface="VistaSansBold" charset="0"/>
              </a:rPr>
              <a:t>right for you!</a:t>
            </a:r>
            <a:endParaRPr lang="en-US" sz="8000" b="1" i="0" dirty="0">
              <a:solidFill>
                <a:srgbClr val="005B9C"/>
              </a:solidFill>
              <a:latin typeface="+mn-lt"/>
              <a:ea typeface="VistaSansBold" charset="0"/>
              <a:cs typeface="VistaSansBold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560" y="9223125"/>
            <a:ext cx="14356080" cy="94268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300" y="29167581"/>
            <a:ext cx="5712460" cy="2632183"/>
          </a:xfrm>
          <a:prstGeom prst="rect">
            <a:avLst/>
          </a:prstGeom>
        </p:spPr>
      </p:pic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1D4ABFFE-0C82-42C9-8DE0-EE90E9921F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56903" y="29167581"/>
            <a:ext cx="7123217" cy="327453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8800"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1D4ABFFE-0C82-42C9-8DE0-EE90E9921FE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266191" y="3986977"/>
            <a:ext cx="14039637" cy="192201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8800"/>
            </a:lvl1pPr>
          </a:lstStyle>
          <a:p>
            <a:r>
              <a:rPr lang="en-US" dirty="0"/>
              <a:t>Click to add Company Name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548344" y="10942320"/>
            <a:ext cx="6737666" cy="2529840"/>
          </a:xfrm>
          <a:prstGeom prst="rect">
            <a:avLst/>
          </a:prstGeom>
          <a:solidFill>
            <a:srgbClr val="E36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776943" y="11177712"/>
            <a:ext cx="68336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" indent="0">
              <a:tabLst/>
            </a:pPr>
            <a:r>
              <a:rPr lang="en-US" sz="6600" b="1" i="0" u="none" strike="noStrike" kern="1200" dirty="0">
                <a:solidFill>
                  <a:schemeClr val="bg1"/>
                </a:solidFill>
                <a:effectLst/>
                <a:latin typeface="+mn-lt"/>
                <a:ea typeface="VistaSansBold" charset="0"/>
                <a:cs typeface="VistaSansBold" charset="0"/>
              </a:rPr>
              <a:t>What is</a:t>
            </a:r>
          </a:p>
          <a:p>
            <a:pPr marL="28575" indent="0">
              <a:tabLst/>
            </a:pPr>
            <a:r>
              <a:rPr lang="en-US" sz="6600" b="1" i="0" u="none" strike="noStrike" kern="1200" dirty="0">
                <a:solidFill>
                  <a:schemeClr val="bg1"/>
                </a:solidFill>
                <a:effectLst/>
                <a:latin typeface="+mn-lt"/>
                <a:ea typeface="VistaSansBold" charset="0"/>
                <a:cs typeface="VistaSansBold" charset="0"/>
              </a:rPr>
              <a:t>Apprenticeship? </a:t>
            </a:r>
            <a:endParaRPr lang="en-US" sz="6600" b="1" i="0" dirty="0">
              <a:solidFill>
                <a:srgbClr val="005B9C"/>
              </a:solidFill>
              <a:latin typeface="+mn-lt"/>
              <a:ea typeface="VistaSansBold" charset="0"/>
              <a:cs typeface="VistaSansBold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1456903" y="18038835"/>
            <a:ext cx="11984777" cy="1385006"/>
          </a:xfrm>
          <a:prstGeom prst="rect">
            <a:avLst/>
          </a:prstGeom>
          <a:solidFill>
            <a:srgbClr val="E36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768053" y="18199577"/>
            <a:ext cx="122859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" indent="0">
              <a:tabLst/>
            </a:pPr>
            <a:r>
              <a:rPr lang="en-US" sz="6600" b="1" i="0" u="none" strike="noStrike" kern="1200" dirty="0">
                <a:solidFill>
                  <a:schemeClr val="bg1"/>
                </a:solidFill>
                <a:effectLst/>
                <a:latin typeface="+mn-lt"/>
                <a:ea typeface="VistaSansBold" charset="0"/>
                <a:cs typeface="VistaSansBold" charset="0"/>
              </a:rPr>
              <a:t>Is</a:t>
            </a:r>
            <a:r>
              <a:rPr lang="en-US" sz="6600" b="1" i="0" u="none" strike="noStrike" kern="1200" baseline="0" dirty="0">
                <a:solidFill>
                  <a:schemeClr val="bg1"/>
                </a:solidFill>
                <a:effectLst/>
                <a:latin typeface="+mn-lt"/>
                <a:ea typeface="VistaSansBold" charset="0"/>
                <a:cs typeface="VistaSansBold" charset="0"/>
              </a:rPr>
              <a:t> </a:t>
            </a:r>
            <a:r>
              <a:rPr lang="en-US" sz="6600" b="1" i="0" u="none" strike="noStrike" kern="1200" dirty="0">
                <a:solidFill>
                  <a:schemeClr val="bg1"/>
                </a:solidFill>
                <a:effectLst/>
                <a:latin typeface="+mn-lt"/>
                <a:ea typeface="VistaSansBold" charset="0"/>
                <a:cs typeface="VistaSansBold" charset="0"/>
              </a:rPr>
              <a:t>Apprenticeship Right</a:t>
            </a:r>
            <a:r>
              <a:rPr lang="en-US" sz="6600" b="1" i="0" u="none" strike="noStrike" kern="1200" baseline="0" dirty="0">
                <a:solidFill>
                  <a:schemeClr val="bg1"/>
                </a:solidFill>
                <a:effectLst/>
                <a:latin typeface="+mn-lt"/>
                <a:ea typeface="VistaSansBold" charset="0"/>
                <a:cs typeface="VistaSansBold" charset="0"/>
              </a:rPr>
              <a:t> for Me</a:t>
            </a:r>
            <a:r>
              <a:rPr lang="en-US" sz="6600" b="1" i="0" u="none" strike="noStrike" kern="1200" dirty="0">
                <a:solidFill>
                  <a:schemeClr val="bg1"/>
                </a:solidFill>
                <a:effectLst/>
                <a:latin typeface="+mn-lt"/>
                <a:ea typeface="VistaSansBold" charset="0"/>
                <a:cs typeface="VistaSansBold" charset="0"/>
              </a:rPr>
              <a:t>? </a:t>
            </a:r>
            <a:endParaRPr lang="en-US" sz="6600" b="1" i="0" dirty="0">
              <a:solidFill>
                <a:srgbClr val="005B9C"/>
              </a:solidFill>
              <a:latin typeface="+mn-lt"/>
              <a:ea typeface="VistaSansBold" charset="0"/>
              <a:cs typeface="VistaSansBold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530828" y="13821523"/>
            <a:ext cx="683365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" indent="0">
              <a:lnSpc>
                <a:spcPct val="100000"/>
              </a:lnSpc>
              <a:tabLst/>
            </a:pPr>
            <a:r>
              <a:rPr lang="en-US" sz="4800" b="0" i="0" u="none" strike="noStrike" kern="1200" dirty="0">
                <a:solidFill>
                  <a:srgbClr val="005B9C"/>
                </a:solidFill>
                <a:effectLst/>
                <a:latin typeface="+mn-lt"/>
                <a:ea typeface="VistaSansBold" charset="0"/>
                <a:cs typeface="VistaSansBold" charset="0"/>
              </a:rPr>
              <a:t>A training program that combines on-the-job learning with related education</a:t>
            </a:r>
            <a:r>
              <a:rPr lang="en-US" sz="4800" b="0" i="0" u="none" strike="noStrike" kern="1200" baseline="0" dirty="0">
                <a:solidFill>
                  <a:srgbClr val="005B9C"/>
                </a:solidFill>
                <a:effectLst/>
                <a:latin typeface="+mn-lt"/>
                <a:ea typeface="VistaSansBold" charset="0"/>
                <a:cs typeface="VistaSansBold" charset="0"/>
              </a:rPr>
              <a:t> you can </a:t>
            </a:r>
          </a:p>
          <a:p>
            <a:pPr marL="28575" indent="0">
              <a:lnSpc>
                <a:spcPct val="100000"/>
              </a:lnSpc>
              <a:tabLst/>
            </a:pPr>
            <a:r>
              <a:rPr lang="en-US" sz="4800" b="0" i="0" u="none" strike="noStrike" kern="1200" baseline="0" dirty="0">
                <a:solidFill>
                  <a:srgbClr val="005B9C"/>
                </a:solidFill>
                <a:effectLst/>
                <a:latin typeface="+mn-lt"/>
                <a:ea typeface="VistaSansBold" charset="0"/>
                <a:cs typeface="VistaSansBold" charset="0"/>
              </a:rPr>
              <a:t>study online.</a:t>
            </a:r>
            <a:endParaRPr lang="en-US" sz="4800" b="0" i="0" dirty="0">
              <a:solidFill>
                <a:srgbClr val="005B9C"/>
              </a:solidFill>
              <a:latin typeface="+mn-lt"/>
              <a:ea typeface="VistaSansBold" charset="0"/>
              <a:cs typeface="VistaSansBold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4483" y="19679312"/>
            <a:ext cx="19805172" cy="1117228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" indent="0">
              <a:lnSpc>
                <a:spcPct val="100000"/>
              </a:lnSpc>
              <a:tabLst/>
            </a:pPr>
            <a:r>
              <a:rPr lang="en-US" sz="4800" b="1" i="0" u="none" strike="noStrike" kern="1200" dirty="0">
                <a:solidFill>
                  <a:srgbClr val="005B9C"/>
                </a:solidFill>
                <a:effectLst/>
                <a:latin typeface="+mn-lt"/>
                <a:ea typeface="VistaSansReg" charset="0"/>
                <a:cs typeface="VistaSansReg" charset="0"/>
              </a:rPr>
              <a:t>Do you want to get paid while training for</a:t>
            </a:r>
            <a:r>
              <a:rPr lang="en-US" sz="4800" b="1" i="0" u="none" strike="noStrike" kern="1200" baseline="0" dirty="0">
                <a:solidFill>
                  <a:srgbClr val="005B9C"/>
                </a:solidFill>
                <a:effectLst/>
                <a:latin typeface="+mn-lt"/>
                <a:ea typeface="VistaSansReg" charset="0"/>
                <a:cs typeface="VistaSansReg" charset="0"/>
              </a:rPr>
              <a:t> your next job?</a:t>
            </a:r>
          </a:p>
          <a:p>
            <a:pPr marL="28575" indent="0">
              <a:lnSpc>
                <a:spcPct val="100000"/>
              </a:lnSpc>
              <a:tabLst/>
            </a:pPr>
            <a:endParaRPr lang="en-US" sz="4800" b="0" i="0" u="none" strike="noStrike" kern="1200" baseline="0" dirty="0">
              <a:solidFill>
                <a:srgbClr val="005B9C"/>
              </a:solidFill>
              <a:effectLst/>
              <a:latin typeface="VistaSansReg" charset="0"/>
              <a:ea typeface="VistaSansReg" charset="0"/>
              <a:cs typeface="VistaSansReg" charset="0"/>
            </a:endParaRPr>
          </a:p>
          <a:p>
            <a:pPr marL="28575" indent="0">
              <a:lnSpc>
                <a:spcPct val="100000"/>
              </a:lnSpc>
              <a:tabLst/>
            </a:pPr>
            <a:r>
              <a:rPr lang="en-US" sz="4800" b="1" i="0" u="none" strike="noStrike" kern="1200" dirty="0">
                <a:solidFill>
                  <a:srgbClr val="005B9C"/>
                </a:solidFill>
                <a:effectLst/>
                <a:latin typeface="+mn-lt"/>
                <a:ea typeface="VistaSansReg" charset="0"/>
                <a:cs typeface="VistaSansReg" charset="0"/>
              </a:rPr>
              <a:t>Would you like to have a mentor to help you learn skills that will accelerate your career path?</a:t>
            </a:r>
          </a:p>
          <a:p>
            <a:pPr marL="28575" indent="0">
              <a:lnSpc>
                <a:spcPct val="100000"/>
              </a:lnSpc>
              <a:tabLst/>
            </a:pPr>
            <a:endParaRPr lang="en-US" sz="4800" b="0" i="0" u="none" strike="noStrike" kern="1200" dirty="0">
              <a:solidFill>
                <a:srgbClr val="005B9C"/>
              </a:solidFill>
              <a:effectLst/>
              <a:latin typeface="VistaSansReg" charset="0"/>
              <a:ea typeface="VistaSansReg" charset="0"/>
              <a:cs typeface="VistaSansReg" charset="0"/>
            </a:endParaRPr>
          </a:p>
          <a:p>
            <a:pPr marL="28575" indent="0">
              <a:lnSpc>
                <a:spcPct val="100000"/>
              </a:lnSpc>
              <a:tabLst/>
            </a:pPr>
            <a:r>
              <a:rPr lang="en-US" sz="4800" b="1" i="0" u="none" strike="noStrike" kern="1200" dirty="0">
                <a:solidFill>
                  <a:srgbClr val="005B9C"/>
                </a:solidFill>
                <a:effectLst/>
                <a:latin typeface="+mn-lt"/>
                <a:ea typeface="VistaSansReg" charset="0"/>
                <a:cs typeface="VistaSansReg" charset="0"/>
              </a:rPr>
              <a:t>Are you interested in becoming a Certified Hospitality</a:t>
            </a:r>
            <a:r>
              <a:rPr lang="en-US" sz="4800" b="1" i="0" u="none" strike="noStrike" kern="1200" baseline="0" dirty="0">
                <a:solidFill>
                  <a:srgbClr val="005B9C"/>
                </a:solidFill>
                <a:effectLst/>
                <a:latin typeface="+mn-lt"/>
                <a:ea typeface="VistaSansReg" charset="0"/>
                <a:cs typeface="VistaSansReg" charset="0"/>
              </a:rPr>
              <a:t> Supervisor </a:t>
            </a:r>
          </a:p>
          <a:p>
            <a:pPr marL="28575" indent="0">
              <a:lnSpc>
                <a:spcPct val="100000"/>
              </a:lnSpc>
              <a:tabLst/>
            </a:pPr>
            <a:r>
              <a:rPr lang="en-US" sz="4800" b="1" i="0" u="none" strike="noStrike" kern="1200" baseline="0" dirty="0">
                <a:solidFill>
                  <a:srgbClr val="005B9C"/>
                </a:solidFill>
                <a:effectLst/>
                <a:latin typeface="+mn-lt"/>
                <a:ea typeface="VistaSansReg" charset="0"/>
                <a:cs typeface="VistaSansReg" charset="0"/>
              </a:rPr>
              <a:t>from AHLA?</a:t>
            </a:r>
          </a:p>
          <a:p>
            <a:pPr marL="28575" indent="0">
              <a:lnSpc>
                <a:spcPct val="100000"/>
              </a:lnSpc>
              <a:tabLst/>
            </a:pPr>
            <a:endParaRPr lang="en-US" sz="4800" b="0" i="0" u="none" strike="noStrike" kern="1200" baseline="0" dirty="0">
              <a:solidFill>
                <a:srgbClr val="005B9C"/>
              </a:solidFill>
              <a:effectLst/>
              <a:latin typeface="VistaSansReg" charset="0"/>
              <a:ea typeface="VistaSansReg" charset="0"/>
              <a:cs typeface="VistaSansReg" charset="0"/>
            </a:endParaRPr>
          </a:p>
          <a:p>
            <a:pPr marL="28575" indent="0">
              <a:lnSpc>
                <a:spcPct val="100000"/>
              </a:lnSpc>
              <a:tabLst/>
            </a:pPr>
            <a:r>
              <a:rPr lang="en-US" sz="4800" b="1" i="0" u="none" strike="noStrike" kern="1200" baseline="0" dirty="0">
                <a:solidFill>
                  <a:srgbClr val="005B9C"/>
                </a:solidFill>
                <a:effectLst/>
                <a:latin typeface="+mn-lt"/>
                <a:ea typeface="VistaSansReg" charset="0"/>
                <a:cs typeface="VistaSansReg" charset="0"/>
              </a:rPr>
              <a:t>Would you like to earn college credit while working?</a:t>
            </a:r>
          </a:p>
          <a:p>
            <a:pPr marL="28575" indent="0">
              <a:lnSpc>
                <a:spcPct val="100000"/>
              </a:lnSpc>
              <a:tabLst/>
            </a:pPr>
            <a:endParaRPr lang="en-US" sz="4800" b="1" i="0" u="none" strike="noStrike" kern="1200" baseline="0" dirty="0">
              <a:solidFill>
                <a:srgbClr val="005B9C"/>
              </a:solidFill>
              <a:effectLst/>
              <a:latin typeface="VistaSansBold" charset="0"/>
              <a:ea typeface="VistaSansBold" charset="0"/>
              <a:cs typeface="VistaSansBold" charset="0"/>
            </a:endParaRPr>
          </a:p>
          <a:p>
            <a:pPr marL="28575" indent="0">
              <a:lnSpc>
                <a:spcPct val="100000"/>
              </a:lnSpc>
              <a:tabLst/>
            </a:pPr>
            <a:r>
              <a:rPr lang="en-US" sz="3600" b="0" i="1" u="none" strike="noStrike" kern="1200" baseline="0" dirty="0">
                <a:solidFill>
                  <a:srgbClr val="005B9C"/>
                </a:solidFill>
                <a:effectLst/>
                <a:latin typeface="+mn-lt"/>
                <a:ea typeface="VistaSansBookItalic" charset="0"/>
                <a:cs typeface="VistaSansBookItalic" charset="0"/>
              </a:rPr>
              <a:t>If you answered yes to any of these questions, contact</a:t>
            </a:r>
          </a:p>
          <a:p>
            <a:pPr marL="28575" indent="0">
              <a:lnSpc>
                <a:spcPct val="100000"/>
              </a:lnSpc>
              <a:tabLst/>
            </a:pPr>
            <a:r>
              <a:rPr lang="en-US" sz="3600" b="0" i="1" u="none" strike="noStrike" kern="1200" baseline="0" dirty="0">
                <a:solidFill>
                  <a:srgbClr val="005B9C"/>
                </a:solidFill>
                <a:effectLst/>
                <a:latin typeface="+mn-lt"/>
                <a:ea typeface="VistaSansBookItalic" charset="0"/>
                <a:cs typeface="VistaSansBookItalic" charset="0"/>
              </a:rPr>
              <a:t>to learn how you can apply today.</a:t>
            </a:r>
          </a:p>
          <a:p>
            <a:pPr marL="28575" indent="0">
              <a:lnSpc>
                <a:spcPct val="100000"/>
              </a:lnSpc>
              <a:tabLst/>
            </a:pPr>
            <a:endParaRPr lang="en-US" sz="3600" b="0" i="1" u="none" strike="noStrike" kern="1200" baseline="0" dirty="0">
              <a:solidFill>
                <a:srgbClr val="005B9C"/>
              </a:solidFill>
              <a:effectLst/>
              <a:latin typeface="VistaSansBookItalic" charset="0"/>
              <a:ea typeface="VistaSansBookItalic" charset="0"/>
              <a:cs typeface="VistaSansBookItalic" charset="0"/>
            </a:endParaRPr>
          </a:p>
          <a:p>
            <a:pPr marL="28575" indent="0">
              <a:lnSpc>
                <a:spcPct val="100000"/>
              </a:lnSpc>
              <a:tabLst/>
            </a:pPr>
            <a:endParaRPr lang="en-US" sz="3600" b="0" i="1" u="none" strike="noStrike" kern="1200" baseline="0" dirty="0">
              <a:solidFill>
                <a:srgbClr val="005B9C"/>
              </a:solidFill>
              <a:effectLst/>
              <a:latin typeface="VistaSansBookItalic" charset="0"/>
              <a:ea typeface="VistaSansBookItalic" charset="0"/>
              <a:cs typeface="VistaSansBookItalic" charset="0"/>
            </a:endParaRPr>
          </a:p>
          <a:p>
            <a:pPr marL="28575" indent="0">
              <a:lnSpc>
                <a:spcPct val="100000"/>
              </a:lnSpc>
              <a:tabLst/>
            </a:pPr>
            <a:endParaRPr lang="en-US" sz="4800" b="1" i="0" u="none" strike="noStrike" kern="1200" baseline="0" dirty="0">
              <a:solidFill>
                <a:srgbClr val="005B9C"/>
              </a:solidFill>
              <a:effectLst/>
              <a:latin typeface="VistaSansBold" charset="0"/>
              <a:ea typeface="VistaSansBold" charset="0"/>
              <a:cs typeface="VistaSansBold" charset="0"/>
            </a:endParaRPr>
          </a:p>
          <a:p>
            <a:pPr marL="28575" indent="0">
              <a:lnSpc>
                <a:spcPct val="100000"/>
              </a:lnSpc>
              <a:tabLst/>
            </a:pPr>
            <a:endParaRPr lang="en-US" sz="4800" b="1" i="0" dirty="0">
              <a:solidFill>
                <a:srgbClr val="005B9C"/>
              </a:solidFill>
              <a:latin typeface="VistaSansBold" charset="0"/>
              <a:ea typeface="VistaSansBold" charset="0"/>
              <a:cs typeface="VistaSansBold" charset="0"/>
            </a:endParaRPr>
          </a:p>
        </p:txBody>
      </p:sp>
      <p:sp>
        <p:nvSpPr>
          <p:cNvPr id="21" name="Chevron 20"/>
          <p:cNvSpPr/>
          <p:nvPr userDrawn="1"/>
        </p:nvSpPr>
        <p:spPr>
          <a:xfrm>
            <a:off x="1456903" y="19909638"/>
            <a:ext cx="484632" cy="484632"/>
          </a:xfrm>
          <a:prstGeom prst="chevron">
            <a:avLst/>
          </a:prstGeom>
          <a:solidFill>
            <a:srgbClr val="E36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Chevron 24"/>
          <p:cNvSpPr/>
          <p:nvPr userDrawn="1"/>
        </p:nvSpPr>
        <p:spPr>
          <a:xfrm>
            <a:off x="1456903" y="21301681"/>
            <a:ext cx="484632" cy="484632"/>
          </a:xfrm>
          <a:prstGeom prst="chevron">
            <a:avLst/>
          </a:prstGeom>
          <a:solidFill>
            <a:srgbClr val="E36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Chevron 25"/>
          <p:cNvSpPr/>
          <p:nvPr userDrawn="1"/>
        </p:nvSpPr>
        <p:spPr>
          <a:xfrm>
            <a:off x="1518076" y="23551987"/>
            <a:ext cx="484632" cy="484632"/>
          </a:xfrm>
          <a:prstGeom prst="chevron">
            <a:avLst/>
          </a:prstGeom>
          <a:solidFill>
            <a:srgbClr val="E36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Chevron 26"/>
          <p:cNvSpPr/>
          <p:nvPr userDrawn="1"/>
        </p:nvSpPr>
        <p:spPr>
          <a:xfrm>
            <a:off x="1548344" y="25712974"/>
            <a:ext cx="484632" cy="484632"/>
          </a:xfrm>
          <a:prstGeom prst="chevron">
            <a:avLst/>
          </a:prstGeom>
          <a:solidFill>
            <a:srgbClr val="E36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1D4ABFFE-0C82-42C9-8DE0-EE90E9921FE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3203661" y="27106378"/>
            <a:ext cx="5572019" cy="192201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>
              <a:buNone/>
              <a:defRPr sz="3600"/>
            </a:lvl1pPr>
          </a:lstStyle>
          <a:p>
            <a:r>
              <a:rPr lang="en-US" dirty="0"/>
              <a:t>Click to add Contact Name</a:t>
            </a:r>
          </a:p>
        </p:txBody>
      </p:sp>
      <p:sp>
        <p:nvSpPr>
          <p:cNvPr id="29" name="Title 1"/>
          <p:cNvSpPr txBox="1">
            <a:spLocks/>
          </p:cNvSpPr>
          <p:nvPr userDrawn="1"/>
        </p:nvSpPr>
        <p:spPr>
          <a:xfrm>
            <a:off x="1661160" y="152400"/>
            <a:ext cx="18928080" cy="36440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21945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560" b="1" i="0" kern="1200">
                <a:solidFill>
                  <a:srgbClr val="005B9C"/>
                </a:solidFill>
                <a:latin typeface="VistaSansBold" charset="0"/>
                <a:ea typeface="VistaSansBold" charset="0"/>
                <a:cs typeface="VistaSansBold" charset="0"/>
              </a:defRPr>
            </a:lvl1pPr>
          </a:lstStyle>
          <a:p>
            <a:r>
              <a:rPr lang="en-US" dirty="0">
                <a:latin typeface="+mn-lt"/>
              </a:rPr>
              <a:t>Are You Interested in Becoming </a:t>
            </a:r>
          </a:p>
          <a:p>
            <a:r>
              <a:rPr lang="en-US" dirty="0">
                <a:latin typeface="+mn-lt"/>
              </a:rPr>
              <a:t>a Future Manager with  </a:t>
            </a:r>
          </a:p>
        </p:txBody>
      </p:sp>
    </p:spTree>
    <p:extLst>
      <p:ext uri="{BB962C8B-B14F-4D97-AF65-F5344CB8AC3E}">
        <p14:creationId xmlns:p14="http://schemas.microsoft.com/office/powerpoint/2010/main" val="1866686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8891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397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A1EAC0-9792-476E-BF3F-D8E13460F310}"/>
              </a:ext>
            </a:extLst>
          </p:cNvPr>
          <p:cNvSpPr/>
          <p:nvPr/>
        </p:nvSpPr>
        <p:spPr>
          <a:xfrm>
            <a:off x="0" y="0"/>
            <a:ext cx="21945600" cy="5877760"/>
          </a:xfrm>
          <a:prstGeom prst="rect">
            <a:avLst/>
          </a:prstGeom>
          <a:solidFill>
            <a:srgbClr val="005B9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E4FCC3-2869-4795-A249-23DC8D65E1D4}"/>
              </a:ext>
            </a:extLst>
          </p:cNvPr>
          <p:cNvSpPr txBox="1"/>
          <p:nvPr/>
        </p:nvSpPr>
        <p:spPr>
          <a:xfrm>
            <a:off x="1456903" y="238140"/>
            <a:ext cx="19940055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Are You Interested in Becoming A Future Manager with [Insert Company]?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9D2192-6EDB-4F4F-9895-F17B81203CA5}"/>
              </a:ext>
            </a:extLst>
          </p:cNvPr>
          <p:cNvSpPr/>
          <p:nvPr/>
        </p:nvSpPr>
        <p:spPr>
          <a:xfrm>
            <a:off x="806824" y="26786541"/>
            <a:ext cx="20590134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052813-3D5A-4761-8673-62BC1D87A11C}"/>
              </a:ext>
            </a:extLst>
          </p:cNvPr>
          <p:cNvSpPr txBox="1"/>
          <p:nvPr/>
        </p:nvSpPr>
        <p:spPr>
          <a:xfrm>
            <a:off x="1456902" y="26563320"/>
            <a:ext cx="196818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5B9C"/>
                </a:solidFill>
              </a:rPr>
              <a:t>If you answered yes to any of these questions, </a:t>
            </a:r>
            <a:r>
              <a:rPr lang="en-US" sz="4400" b="1" dirty="0">
                <a:solidFill>
                  <a:srgbClr val="005B9C"/>
                </a:solidFill>
              </a:rPr>
              <a:t>contact [insert name &amp; email] </a:t>
            </a:r>
            <a:r>
              <a:rPr lang="en-US" sz="4400" dirty="0">
                <a:solidFill>
                  <a:srgbClr val="005B9C"/>
                </a:solidFill>
              </a:rPr>
              <a:t>to learn how you can apply today!</a:t>
            </a:r>
          </a:p>
        </p:txBody>
      </p:sp>
    </p:spTree>
    <p:extLst>
      <p:ext uri="{BB962C8B-B14F-4D97-AF65-F5344CB8AC3E}">
        <p14:creationId xmlns:p14="http://schemas.microsoft.com/office/powerpoint/2010/main" val="1267119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A1EAC0-9792-476E-BF3F-D8E13460F310}"/>
              </a:ext>
            </a:extLst>
          </p:cNvPr>
          <p:cNvSpPr/>
          <p:nvPr/>
        </p:nvSpPr>
        <p:spPr>
          <a:xfrm>
            <a:off x="0" y="0"/>
            <a:ext cx="21945600" cy="5877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E4FCC3-2869-4795-A249-23DC8D65E1D4}"/>
              </a:ext>
            </a:extLst>
          </p:cNvPr>
          <p:cNvSpPr txBox="1"/>
          <p:nvPr/>
        </p:nvSpPr>
        <p:spPr>
          <a:xfrm>
            <a:off x="1456903" y="476281"/>
            <a:ext cx="19940055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>
                <a:ln>
                  <a:noFill/>
                </a:ln>
                <a:solidFill>
                  <a:srgbClr val="005B9C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Are You Interested in Becoming A Future Manager with [Insert Company]?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25D482-BC38-4733-818C-473317B54B5F}"/>
              </a:ext>
            </a:extLst>
          </p:cNvPr>
          <p:cNvSpPr/>
          <p:nvPr/>
        </p:nvSpPr>
        <p:spPr>
          <a:xfrm>
            <a:off x="806824" y="26786541"/>
            <a:ext cx="20590134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1E1DAE-FC10-4974-AF64-E6ED2E168BB9}"/>
              </a:ext>
            </a:extLst>
          </p:cNvPr>
          <p:cNvSpPr txBox="1"/>
          <p:nvPr/>
        </p:nvSpPr>
        <p:spPr>
          <a:xfrm>
            <a:off x="1456902" y="26563320"/>
            <a:ext cx="196818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5B9C"/>
                </a:solidFill>
              </a:rPr>
              <a:t>If you answered yes to any of these questions, </a:t>
            </a:r>
            <a:r>
              <a:rPr lang="en-US" sz="4400" b="1" dirty="0">
                <a:solidFill>
                  <a:srgbClr val="005B9C"/>
                </a:solidFill>
              </a:rPr>
              <a:t>contact [insert name &amp; email] </a:t>
            </a:r>
            <a:r>
              <a:rPr lang="en-US" sz="4400" dirty="0">
                <a:solidFill>
                  <a:srgbClr val="005B9C"/>
                </a:solidFill>
              </a:rPr>
              <a:t>to learn how you can apply today!</a:t>
            </a:r>
          </a:p>
        </p:txBody>
      </p:sp>
    </p:spTree>
    <p:extLst>
      <p:ext uri="{BB962C8B-B14F-4D97-AF65-F5344CB8AC3E}">
        <p14:creationId xmlns:p14="http://schemas.microsoft.com/office/powerpoint/2010/main" val="532777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4CA460AE24CB4997B1F9F0F2CBA6B9" ma:contentTypeVersion="16" ma:contentTypeDescription="Create a new document." ma:contentTypeScope="" ma:versionID="743fae250d0f443946637e82dda16ed5">
  <xsd:schema xmlns:xsd="http://www.w3.org/2001/XMLSchema" xmlns:xs="http://www.w3.org/2001/XMLSchema" xmlns:p="http://schemas.microsoft.com/office/2006/metadata/properties" xmlns:ns1="http://schemas.microsoft.com/sharepoint/v3" xmlns:ns2="3918fcb4-e164-4699-8d78-33cdf3b897fd" xmlns:ns3="a69c2687-847c-4d1d-a87b-9ca3e3809b15" targetNamespace="http://schemas.microsoft.com/office/2006/metadata/properties" ma:root="true" ma:fieldsID="ccb4b0715d227b1088f781c7e4ed93ce" ns1:_="" ns2:_="" ns3:_="">
    <xsd:import namespace="http://schemas.microsoft.com/sharepoint/v3"/>
    <xsd:import namespace="3918fcb4-e164-4699-8d78-33cdf3b897fd"/>
    <xsd:import namespace="a69c2687-847c-4d1d-a87b-9ca3e3809b15"/>
    <xsd:element name="properties">
      <xsd:complexType>
        <xsd:sequence>
          <xsd:element name="documentManagement">
            <xsd:complexType>
              <xsd:all>
                <xsd:element ref="ns2:SharedWithDetails" minOccurs="0"/>
                <xsd:element ref="ns2:SharedWithUser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8fcb4-e164-4699-8d78-33cdf3b897fd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c2687-847c-4d1d-a87b-9ca3e3809b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DDEEB2-8E60-4376-847E-156E325C7F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516F61-3173-47A8-BDA5-C8F23C91B4F2}">
  <ds:schemaRefs>
    <ds:schemaRef ds:uri="http://purl.org/dc/terms/"/>
    <ds:schemaRef ds:uri="http://schemas.microsoft.com/sharepoint/v3"/>
    <ds:schemaRef ds:uri="http://schemas.microsoft.com/office/2006/metadata/properties"/>
    <ds:schemaRef ds:uri="a69c2687-847c-4d1d-a87b-9ca3e3809b15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3918fcb4-e164-4699-8d78-33cdf3b897fd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7E51FC9-D059-4D12-BB21-E55CDC1059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918fcb4-e164-4699-8d78-33cdf3b897fd"/>
    <ds:schemaRef ds:uri="a69c2687-847c-4d1d-a87b-9ca3e3809b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3258</TotalTime>
  <Words>76</Words>
  <Application>Microsoft Office PowerPoint</Application>
  <PresentationFormat>Custom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VistaSansBold</vt:lpstr>
      <vt:lpstr>VistaSansBookItalic</vt:lpstr>
      <vt:lpstr>VistaSansReg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Eye catching title slide: Background Picture of Gen Z  Title: Putting Gen Z to Work in Restaurants</dc:title>
  <dc:creator>Jasmine Jones</dc:creator>
  <cp:lastModifiedBy>Carrie Alexander</cp:lastModifiedBy>
  <cp:revision>197</cp:revision>
  <cp:lastPrinted>2018-09-12T16:03:27Z</cp:lastPrinted>
  <dcterms:created xsi:type="dcterms:W3CDTF">2018-09-10T18:22:09Z</dcterms:created>
  <dcterms:modified xsi:type="dcterms:W3CDTF">2020-08-13T17:51:42Z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0x0101005D4CA460AE24CB4997B1F9F0F2CBA6B9</vt:lpwstr>
  </property>
</Properties>
</file>