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61" r:id="rId4"/>
    <p:sldId id="259" r:id="rId5"/>
    <p:sldId id="303" r:id="rId6"/>
    <p:sldId id="304" r:id="rId7"/>
    <p:sldId id="305" r:id="rId8"/>
    <p:sldId id="306" r:id="rId9"/>
    <p:sldId id="307" r:id="rId10"/>
    <p:sldId id="308" r:id="rId11"/>
    <p:sldId id="281" r:id="rId12"/>
    <p:sldId id="280" r:id="rId13"/>
    <p:sldId id="310" r:id="rId14"/>
    <p:sldId id="309" r:id="rId15"/>
    <p:sldId id="258" r:id="rId16"/>
  </p:sldIdLst>
  <p:sldSz cx="9144000" cy="5143500" type="screen16x9"/>
  <p:notesSz cx="6858000" cy="9144000"/>
  <p:embeddedFontLst>
    <p:embeddedFont>
      <p:font typeface="Georgia" panose="02040502050405020303" pitchFamily="18" charset="0"/>
      <p:regular r:id="rId18"/>
      <p:bold r:id="rId19"/>
      <p:italic r:id="rId20"/>
      <p:boldItalic r:id="rId21"/>
    </p:embeddedFont>
    <p:embeddedFont>
      <p:font typeface="Gotham-Book" pitchFamily="50" charset="0"/>
      <p:regular r:id="rId22"/>
    </p:embeddedFont>
    <p:embeddedFont>
      <p:font typeface="Proxima Nova" panose="020B060402020202020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B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54eb0d155c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254eb0d155c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30573514d1_0_33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30573514d1_0_3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313cbe231b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313cbe231b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30573514d1_0_9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30573514d1_0_9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313cbe231b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313cbe231b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2837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30573514d1_0_15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30573514d1_0_15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130573514d1_0_1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130573514d1_0_1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a:t>
            </a:r>
            <a:r>
              <a:rPr lang="en-US" dirty="0" err="1"/>
              <a:t>frla.org</a:t>
            </a:r>
            <a:r>
              <a:rPr lang="en-US" dirty="0"/>
              <a:t>/barbara-bowden-a-heart-for-hospitality-and-helping-others-along-the-way-womens-history-month/</a:t>
            </a:r>
          </a:p>
        </p:txBody>
      </p:sp>
    </p:spTree>
    <p:extLst>
      <p:ext uri="{BB962C8B-B14F-4D97-AF65-F5344CB8AC3E}">
        <p14:creationId xmlns:p14="http://schemas.microsoft.com/office/powerpoint/2010/main" val="1461818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https://</a:t>
            </a:r>
            <a:r>
              <a:rPr lang="en-US" dirty="0" err="1"/>
              <a:t>frla.org</a:t>
            </a:r>
            <a:r>
              <a:rPr lang="en-US" dirty="0"/>
              <a:t>/barbara-bowden-a-heart-for-hospitality-and-helping-others-along-the-way-womens-history-month/</a:t>
            </a:r>
          </a:p>
        </p:txBody>
      </p:sp>
    </p:spTree>
    <p:extLst>
      <p:ext uri="{BB962C8B-B14F-4D97-AF65-F5344CB8AC3E}">
        <p14:creationId xmlns:p14="http://schemas.microsoft.com/office/powerpoint/2010/main" val="1647497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1311fe8f5d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1311fe8f5d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6" name="Google Shape;16;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thebluediamondgallery.com/highway-signs/c/corporate-culture.html"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hyperlink" Target="https://www.maxwell.af.mil/News/Display/Article/1068768/maxwell-to-observe-cultural-awareness-day/" TargetMode="Externa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forbes.com/sites/micahsolomon/2015/06/22/hire-like-meyer-danny-meyer-reveals-his-6-secrets-of-great-customer-service-hiring/?sh=76c19fcd7736"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OblQXejHts8"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frla.org/barbara-bowden-a-heart-for-hospitality-and-helping-others-along-the-way-womens-history-month/"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Goals</a:t>
            </a:r>
            <a:endParaRPr dirty="0"/>
          </a:p>
        </p:txBody>
      </p:sp>
      <p:sp>
        <p:nvSpPr>
          <p:cNvPr id="64" name="Google Shape;64;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7350" algn="l" rtl="0">
              <a:spcBef>
                <a:spcPts val="0"/>
              </a:spcBef>
              <a:spcAft>
                <a:spcPts val="0"/>
              </a:spcAft>
              <a:buSzPts val="2500"/>
              <a:buChar char="●"/>
            </a:pPr>
            <a:r>
              <a:rPr lang="en" sz="2500" dirty="0"/>
              <a:t>Culture, why is it important for our students to understand?</a:t>
            </a:r>
          </a:p>
          <a:p>
            <a:pPr marL="457200" lvl="0" indent="-387350" algn="l" rtl="0">
              <a:spcBef>
                <a:spcPts val="0"/>
              </a:spcBef>
              <a:spcAft>
                <a:spcPts val="0"/>
              </a:spcAft>
              <a:buSzPts val="2500"/>
              <a:buChar char="●"/>
            </a:pPr>
            <a:r>
              <a:rPr lang="en" sz="2500" dirty="0"/>
              <a:t>Defining Culture</a:t>
            </a:r>
          </a:p>
          <a:p>
            <a:pPr marL="457200" lvl="0" indent="-387350" algn="l" rtl="0">
              <a:spcBef>
                <a:spcPts val="0"/>
              </a:spcBef>
              <a:spcAft>
                <a:spcPts val="0"/>
              </a:spcAft>
              <a:buSzPts val="2500"/>
              <a:buChar char="●"/>
            </a:pPr>
            <a:r>
              <a:rPr lang="en" sz="2500" dirty="0"/>
              <a:t>Applying the concept to real life</a:t>
            </a:r>
          </a:p>
          <a:p>
            <a:pPr marL="457200" lvl="0" indent="-387350" algn="l" rtl="0">
              <a:spcBef>
                <a:spcPts val="0"/>
              </a:spcBef>
              <a:spcAft>
                <a:spcPts val="0"/>
              </a:spcAft>
              <a:buSzPts val="2500"/>
              <a:buChar char="●"/>
            </a:pPr>
            <a:r>
              <a:rPr lang="en" sz="2500" dirty="0"/>
              <a:t>Ability to apply to the classroom</a:t>
            </a:r>
            <a:endParaRPr sz="2500" dirty="0"/>
          </a:p>
          <a:p>
            <a:pPr marL="0" lvl="0" indent="0" algn="l" rtl="0">
              <a:spcBef>
                <a:spcPts val="1200"/>
              </a:spcBef>
              <a:spcAft>
                <a:spcPts val="1200"/>
              </a:spcAft>
              <a:buNone/>
            </a:pPr>
            <a:endParaRPr sz="2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8"/>
        <p:cNvGrpSpPr/>
        <p:nvPr/>
      </p:nvGrpSpPr>
      <p:grpSpPr>
        <a:xfrm>
          <a:off x="0" y="0"/>
          <a:ext cx="0" cy="0"/>
          <a:chOff x="0" y="0"/>
          <a:chExt cx="0" cy="0"/>
        </a:xfrm>
      </p:grpSpPr>
      <p:sp>
        <p:nvSpPr>
          <p:cNvPr id="2" name="Title 1">
            <a:extLst>
              <a:ext uri="{FF2B5EF4-FFF2-40B4-BE49-F238E27FC236}">
                <a16:creationId xmlns:a16="http://schemas.microsoft.com/office/drawing/2014/main" id="{6FDA5496-A2E2-CC99-B75B-AC4504EEABAC}"/>
              </a:ext>
            </a:extLst>
          </p:cNvPr>
          <p:cNvSpPr>
            <a:spLocks noGrp="1"/>
          </p:cNvSpPr>
          <p:nvPr>
            <p:ph type="title"/>
          </p:nvPr>
        </p:nvSpPr>
        <p:spPr>
          <a:xfrm>
            <a:off x="4102599" y="1328120"/>
            <a:ext cx="4045200" cy="1771401"/>
          </a:xfrm>
        </p:spPr>
        <p:txBody>
          <a:bodyPr/>
          <a:lstStyle/>
          <a:p>
            <a:r>
              <a:rPr lang="en-US" dirty="0">
                <a:solidFill>
                  <a:schemeClr val="bg1"/>
                </a:solidFill>
              </a:rPr>
              <a:t>How do </a:t>
            </a:r>
            <a:r>
              <a:rPr lang="en-US" dirty="0">
                <a:solidFill>
                  <a:schemeClr val="accent6">
                    <a:lumMod val="75000"/>
                  </a:schemeClr>
                </a:solidFill>
              </a:rPr>
              <a:t>YOU</a:t>
            </a:r>
            <a:r>
              <a:rPr lang="en-US" dirty="0">
                <a:solidFill>
                  <a:schemeClr val="bg1"/>
                </a:solidFill>
              </a:rPr>
              <a:t> define culture</a:t>
            </a:r>
            <a:r>
              <a:rPr lang="en-US" dirty="0"/>
              <a:t>?</a:t>
            </a:r>
          </a:p>
        </p:txBody>
      </p:sp>
      <p:pic>
        <p:nvPicPr>
          <p:cNvPr id="92" name="Google Shape;92;p18"/>
          <p:cNvPicPr preferRelativeResize="0"/>
          <p:nvPr/>
        </p:nvPicPr>
        <p:blipFill>
          <a:blip r:embed="rId3">
            <a:alphaModFix/>
          </a:blip>
          <a:stretch>
            <a:fillRect/>
          </a:stretch>
        </p:blipFill>
        <p:spPr>
          <a:xfrm>
            <a:off x="57399" y="11832"/>
            <a:ext cx="4045200" cy="511983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p:nvPr/>
        </p:nvSpPr>
        <p:spPr>
          <a:xfrm>
            <a:off x="1161800" y="333950"/>
            <a:ext cx="2518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pic>
        <p:nvPicPr>
          <p:cNvPr id="75" name="Google Shape;75;p16">
            <a:hlinkClick r:id="rId3"/>
          </p:cNvPr>
          <p:cNvPicPr preferRelativeResize="0"/>
          <p:nvPr/>
        </p:nvPicPr>
        <p:blipFill>
          <a:blip r:embed="rId4">
            <a:alphaModFix/>
          </a:blip>
          <a:stretch>
            <a:fillRect/>
          </a:stretch>
        </p:blipFill>
        <p:spPr>
          <a:xfrm rot="-1061978">
            <a:off x="357849" y="1407245"/>
            <a:ext cx="4606901" cy="3071263"/>
          </a:xfrm>
          <a:prstGeom prst="rect">
            <a:avLst/>
          </a:prstGeom>
          <a:noFill/>
          <a:ln>
            <a:noFill/>
          </a:ln>
        </p:spPr>
      </p:pic>
      <p:pic>
        <p:nvPicPr>
          <p:cNvPr id="76" name="Google Shape;76;p16">
            <a:hlinkClick r:id="rId5"/>
          </p:cNvPr>
          <p:cNvPicPr preferRelativeResize="0"/>
          <p:nvPr/>
        </p:nvPicPr>
        <p:blipFill>
          <a:blip r:embed="rId6">
            <a:alphaModFix/>
          </a:blip>
          <a:stretch>
            <a:fillRect/>
          </a:stretch>
        </p:blipFill>
        <p:spPr>
          <a:xfrm rot="1378240">
            <a:off x="3946023" y="1682199"/>
            <a:ext cx="5161204" cy="3434775"/>
          </a:xfrm>
          <a:prstGeom prst="rect">
            <a:avLst/>
          </a:prstGeom>
          <a:noFill/>
          <a:ln>
            <a:noFill/>
          </a:ln>
        </p:spPr>
      </p:pic>
      <p:sp>
        <p:nvSpPr>
          <p:cNvPr id="77" name="Google Shape;77;p16"/>
          <p:cNvSpPr txBox="1">
            <a:spLocks noGrp="1"/>
          </p:cNvSpPr>
          <p:nvPr>
            <p:ph type="title"/>
          </p:nvPr>
        </p:nvSpPr>
        <p:spPr>
          <a:xfrm>
            <a:off x="311700" y="2069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Which did you choose?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91" name="Google Shape;91;p18"/>
          <p:cNvPicPr preferRelativeResize="0"/>
          <p:nvPr/>
        </p:nvPicPr>
        <p:blipFill>
          <a:blip r:embed="rId3">
            <a:alphaModFix/>
          </a:blip>
          <a:stretch>
            <a:fillRect/>
          </a:stretch>
        </p:blipFill>
        <p:spPr>
          <a:xfrm>
            <a:off x="4707172" y="0"/>
            <a:ext cx="3275937" cy="5073928"/>
          </a:xfrm>
          <a:prstGeom prst="rect">
            <a:avLst/>
          </a:prstGeom>
          <a:noFill/>
          <a:ln>
            <a:noFill/>
          </a:ln>
        </p:spPr>
      </p:pic>
      <p:sp>
        <p:nvSpPr>
          <p:cNvPr id="2" name="Right Arrow 1">
            <a:extLst>
              <a:ext uri="{FF2B5EF4-FFF2-40B4-BE49-F238E27FC236}">
                <a16:creationId xmlns:a16="http://schemas.microsoft.com/office/drawing/2014/main" id="{9695A1F6-2744-DCFF-ABF2-3BAE89067531}"/>
              </a:ext>
            </a:extLst>
          </p:cNvPr>
          <p:cNvSpPr/>
          <p:nvPr/>
        </p:nvSpPr>
        <p:spPr>
          <a:xfrm>
            <a:off x="0" y="1732887"/>
            <a:ext cx="4436829" cy="1677725"/>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6">
                    <a:lumMod val="60000"/>
                    <a:lumOff val="40000"/>
                  </a:schemeClr>
                </a:solidFill>
              </a:ln>
            </a:endParaRPr>
          </a:p>
        </p:txBody>
      </p:sp>
    </p:spTree>
    <p:extLst>
      <p:ext uri="{BB962C8B-B14F-4D97-AF65-F5344CB8AC3E}">
        <p14:creationId xmlns:p14="http://schemas.microsoft.com/office/powerpoint/2010/main" val="1892030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E9C2-74DA-189D-6B78-E2206E3E837F}"/>
              </a:ext>
            </a:extLst>
          </p:cNvPr>
          <p:cNvSpPr>
            <a:spLocks noGrp="1"/>
          </p:cNvSpPr>
          <p:nvPr>
            <p:ph type="title"/>
          </p:nvPr>
        </p:nvSpPr>
        <p:spPr>
          <a:xfrm>
            <a:off x="144723" y="222389"/>
            <a:ext cx="8520600" cy="572700"/>
          </a:xfrm>
        </p:spPr>
        <p:txBody>
          <a:bodyPr>
            <a:noAutofit/>
          </a:bodyPr>
          <a:lstStyle/>
          <a:p>
            <a:r>
              <a:rPr lang="en-US" sz="4400" dirty="0"/>
              <a:t>Corporate Culture</a:t>
            </a:r>
          </a:p>
        </p:txBody>
      </p:sp>
      <p:sp>
        <p:nvSpPr>
          <p:cNvPr id="3" name="Text Placeholder 2">
            <a:extLst>
              <a:ext uri="{FF2B5EF4-FFF2-40B4-BE49-F238E27FC236}">
                <a16:creationId xmlns:a16="http://schemas.microsoft.com/office/drawing/2014/main" id="{D8F2E783-560F-913E-2C8B-CA75CEDC3A00}"/>
              </a:ext>
            </a:extLst>
          </p:cNvPr>
          <p:cNvSpPr>
            <a:spLocks noGrp="1"/>
          </p:cNvSpPr>
          <p:nvPr>
            <p:ph type="body" idx="1"/>
          </p:nvPr>
        </p:nvSpPr>
        <p:spPr/>
        <p:txBody>
          <a:bodyPr/>
          <a:lstStyle/>
          <a:p>
            <a:r>
              <a:rPr lang="en-US" sz="3600" dirty="0"/>
              <a:t>Artifacts</a:t>
            </a:r>
          </a:p>
          <a:p>
            <a:r>
              <a:rPr lang="en-US" sz="3600" dirty="0"/>
              <a:t>Espoused Beliefs and Values</a:t>
            </a:r>
          </a:p>
          <a:p>
            <a:r>
              <a:rPr lang="en-US" sz="3600" dirty="0"/>
              <a:t>Rationalizations</a:t>
            </a:r>
          </a:p>
          <a:p>
            <a:pPr marL="114300" indent="0">
              <a:buNone/>
            </a:pPr>
            <a:endParaRPr lang="en-US" dirty="0"/>
          </a:p>
        </p:txBody>
      </p:sp>
    </p:spTree>
    <p:extLst>
      <p:ext uri="{BB962C8B-B14F-4D97-AF65-F5344CB8AC3E}">
        <p14:creationId xmlns:p14="http://schemas.microsoft.com/office/powerpoint/2010/main" val="1728077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5F8175-E199-99D4-F039-47028676740C}"/>
              </a:ext>
            </a:extLst>
          </p:cNvPr>
          <p:cNvPicPr>
            <a:picLocks noChangeAspect="1"/>
          </p:cNvPicPr>
          <p:nvPr/>
        </p:nvPicPr>
        <p:blipFill>
          <a:blip r:embed="rId2"/>
          <a:stretch>
            <a:fillRect/>
          </a:stretch>
        </p:blipFill>
        <p:spPr>
          <a:xfrm>
            <a:off x="2623999" y="9997"/>
            <a:ext cx="3331528" cy="5276627"/>
          </a:xfrm>
          <a:prstGeom prst="rect">
            <a:avLst/>
          </a:prstGeom>
        </p:spPr>
      </p:pic>
      <p:sp>
        <p:nvSpPr>
          <p:cNvPr id="10" name="TextBox 9">
            <a:extLst>
              <a:ext uri="{FF2B5EF4-FFF2-40B4-BE49-F238E27FC236}">
                <a16:creationId xmlns:a16="http://schemas.microsoft.com/office/drawing/2014/main" id="{1DFA6C25-1C7B-FA1E-7B5B-914520457316}"/>
              </a:ext>
            </a:extLst>
          </p:cNvPr>
          <p:cNvSpPr txBox="1"/>
          <p:nvPr/>
        </p:nvSpPr>
        <p:spPr>
          <a:xfrm>
            <a:off x="3431022" y="1614921"/>
            <a:ext cx="1717482" cy="584775"/>
          </a:xfrm>
          <a:prstGeom prst="rect">
            <a:avLst/>
          </a:prstGeom>
          <a:solidFill>
            <a:schemeClr val="bg1"/>
          </a:solidFill>
        </p:spPr>
        <p:txBody>
          <a:bodyPr wrap="square" rtlCol="0">
            <a:spAutoFit/>
          </a:bodyPr>
          <a:lstStyle/>
          <a:p>
            <a:r>
              <a:rPr lang="en-US" sz="3200" dirty="0">
                <a:solidFill>
                  <a:schemeClr val="accent3">
                    <a:lumMod val="50000"/>
                  </a:schemeClr>
                </a:solidFill>
              </a:rPr>
              <a:t>Artifacts</a:t>
            </a:r>
          </a:p>
        </p:txBody>
      </p:sp>
      <p:sp>
        <p:nvSpPr>
          <p:cNvPr id="11" name="TextBox 10">
            <a:extLst>
              <a:ext uri="{FF2B5EF4-FFF2-40B4-BE49-F238E27FC236}">
                <a16:creationId xmlns:a16="http://schemas.microsoft.com/office/drawing/2014/main" id="{4DAB1911-EEE4-4D33-6583-5CDA120FCD75}"/>
              </a:ext>
            </a:extLst>
          </p:cNvPr>
          <p:cNvSpPr txBox="1"/>
          <p:nvPr/>
        </p:nvSpPr>
        <p:spPr>
          <a:xfrm>
            <a:off x="2854518" y="2706281"/>
            <a:ext cx="1717482" cy="584775"/>
          </a:xfrm>
          <a:prstGeom prst="rect">
            <a:avLst/>
          </a:prstGeom>
          <a:solidFill>
            <a:schemeClr val="bg1"/>
          </a:solidFill>
        </p:spPr>
        <p:txBody>
          <a:bodyPr wrap="square" rtlCol="0">
            <a:spAutoFit/>
          </a:bodyPr>
          <a:lstStyle/>
          <a:p>
            <a:r>
              <a:rPr lang="en-US" sz="3200" dirty="0">
                <a:solidFill>
                  <a:schemeClr val="accent3">
                    <a:lumMod val="50000"/>
                  </a:schemeClr>
                </a:solidFill>
              </a:rPr>
              <a:t>Beliefs</a:t>
            </a:r>
          </a:p>
        </p:txBody>
      </p:sp>
      <p:sp>
        <p:nvSpPr>
          <p:cNvPr id="12" name="TextBox 11">
            <a:extLst>
              <a:ext uri="{FF2B5EF4-FFF2-40B4-BE49-F238E27FC236}">
                <a16:creationId xmlns:a16="http://schemas.microsoft.com/office/drawing/2014/main" id="{1740BDE9-ED23-4FEB-70DC-600F8A8AD029}"/>
              </a:ext>
            </a:extLst>
          </p:cNvPr>
          <p:cNvSpPr txBox="1"/>
          <p:nvPr/>
        </p:nvSpPr>
        <p:spPr>
          <a:xfrm>
            <a:off x="2623999" y="3996452"/>
            <a:ext cx="3247475" cy="584775"/>
          </a:xfrm>
          <a:prstGeom prst="rect">
            <a:avLst/>
          </a:prstGeom>
          <a:solidFill>
            <a:schemeClr val="bg1"/>
          </a:solidFill>
        </p:spPr>
        <p:txBody>
          <a:bodyPr wrap="square" rtlCol="0">
            <a:spAutoFit/>
          </a:bodyPr>
          <a:lstStyle/>
          <a:p>
            <a:r>
              <a:rPr lang="en-US" sz="3200" dirty="0">
                <a:solidFill>
                  <a:schemeClr val="accent3">
                    <a:lumMod val="50000"/>
                  </a:schemeClr>
                </a:solidFill>
              </a:rPr>
              <a:t>Rationalizations</a:t>
            </a:r>
          </a:p>
        </p:txBody>
      </p:sp>
    </p:spTree>
    <p:extLst>
      <p:ext uri="{BB962C8B-B14F-4D97-AF65-F5344CB8AC3E}">
        <p14:creationId xmlns:p14="http://schemas.microsoft.com/office/powerpoint/2010/main" val="3668850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740BDE9-ED23-4FEB-70DC-600F8A8AD029}"/>
              </a:ext>
            </a:extLst>
          </p:cNvPr>
          <p:cNvSpPr txBox="1"/>
          <p:nvPr/>
        </p:nvSpPr>
        <p:spPr>
          <a:xfrm>
            <a:off x="799995" y="4001948"/>
            <a:ext cx="3247475" cy="1015663"/>
          </a:xfrm>
          <a:prstGeom prst="rect">
            <a:avLst/>
          </a:prstGeom>
          <a:solidFill>
            <a:schemeClr val="bg1"/>
          </a:solidFill>
        </p:spPr>
        <p:txBody>
          <a:bodyPr wrap="square" rtlCol="0">
            <a:spAutoFit/>
          </a:bodyPr>
          <a:lstStyle/>
          <a:p>
            <a:r>
              <a:rPr lang="en-US" sz="2000" dirty="0">
                <a:solidFill>
                  <a:schemeClr val="accent3">
                    <a:lumMod val="50000"/>
                  </a:schemeClr>
                </a:solidFill>
              </a:rPr>
              <a:t>Blame</a:t>
            </a:r>
          </a:p>
          <a:p>
            <a:r>
              <a:rPr lang="en-US" sz="2000" dirty="0">
                <a:solidFill>
                  <a:schemeClr val="accent3">
                    <a:lumMod val="50000"/>
                  </a:schemeClr>
                </a:solidFill>
              </a:rPr>
              <a:t>Resistance to Change</a:t>
            </a:r>
          </a:p>
          <a:p>
            <a:r>
              <a:rPr lang="en-US" sz="2000" dirty="0">
                <a:solidFill>
                  <a:schemeClr val="accent3">
                    <a:lumMod val="50000"/>
                  </a:schemeClr>
                </a:solidFill>
              </a:rPr>
              <a:t>Unethical OR Ethical</a:t>
            </a:r>
          </a:p>
        </p:txBody>
      </p:sp>
      <p:sp>
        <p:nvSpPr>
          <p:cNvPr id="11" name="TextBox 10">
            <a:extLst>
              <a:ext uri="{FF2B5EF4-FFF2-40B4-BE49-F238E27FC236}">
                <a16:creationId xmlns:a16="http://schemas.microsoft.com/office/drawing/2014/main" id="{4DAB1911-EEE4-4D33-6583-5CDA120FCD75}"/>
              </a:ext>
            </a:extLst>
          </p:cNvPr>
          <p:cNvSpPr txBox="1"/>
          <p:nvPr/>
        </p:nvSpPr>
        <p:spPr>
          <a:xfrm>
            <a:off x="1222096" y="2459736"/>
            <a:ext cx="3445014" cy="1323439"/>
          </a:xfrm>
          <a:prstGeom prst="rect">
            <a:avLst/>
          </a:prstGeom>
          <a:solidFill>
            <a:schemeClr val="bg1"/>
          </a:solidFill>
        </p:spPr>
        <p:txBody>
          <a:bodyPr wrap="square" rtlCol="0">
            <a:spAutoFit/>
          </a:bodyPr>
          <a:lstStyle/>
          <a:p>
            <a:r>
              <a:rPr lang="en-US" sz="2000" dirty="0">
                <a:solidFill>
                  <a:schemeClr val="accent3">
                    <a:lumMod val="50000"/>
                  </a:schemeClr>
                </a:solidFill>
              </a:rPr>
              <a:t>Team Work</a:t>
            </a:r>
          </a:p>
          <a:p>
            <a:r>
              <a:rPr lang="en-US" sz="2000" dirty="0">
                <a:solidFill>
                  <a:schemeClr val="accent3">
                    <a:lumMod val="50000"/>
                  </a:schemeClr>
                </a:solidFill>
              </a:rPr>
              <a:t>Code of Conduct</a:t>
            </a:r>
          </a:p>
          <a:p>
            <a:r>
              <a:rPr lang="en-US" sz="2000" dirty="0">
                <a:solidFill>
                  <a:schemeClr val="accent3">
                    <a:lumMod val="50000"/>
                  </a:schemeClr>
                </a:solidFill>
              </a:rPr>
              <a:t>Training</a:t>
            </a:r>
          </a:p>
          <a:p>
            <a:r>
              <a:rPr lang="en-US" sz="2000" dirty="0">
                <a:solidFill>
                  <a:schemeClr val="accent3">
                    <a:lumMod val="50000"/>
                  </a:schemeClr>
                </a:solidFill>
              </a:rPr>
              <a:t>DEIB</a:t>
            </a:r>
          </a:p>
        </p:txBody>
      </p:sp>
      <p:sp>
        <p:nvSpPr>
          <p:cNvPr id="10" name="TextBox 9">
            <a:extLst>
              <a:ext uri="{FF2B5EF4-FFF2-40B4-BE49-F238E27FC236}">
                <a16:creationId xmlns:a16="http://schemas.microsoft.com/office/drawing/2014/main" id="{1DFA6C25-1C7B-FA1E-7B5B-914520457316}"/>
              </a:ext>
            </a:extLst>
          </p:cNvPr>
          <p:cNvSpPr txBox="1"/>
          <p:nvPr/>
        </p:nvSpPr>
        <p:spPr>
          <a:xfrm>
            <a:off x="1222096" y="457922"/>
            <a:ext cx="2769835" cy="1477328"/>
          </a:xfrm>
          <a:prstGeom prst="rect">
            <a:avLst/>
          </a:prstGeom>
          <a:solidFill>
            <a:schemeClr val="bg1"/>
          </a:solidFill>
        </p:spPr>
        <p:txBody>
          <a:bodyPr wrap="square" rtlCol="0">
            <a:spAutoFit/>
          </a:bodyPr>
          <a:lstStyle/>
          <a:p>
            <a:r>
              <a:rPr lang="en-US" sz="1800" dirty="0">
                <a:solidFill>
                  <a:schemeClr val="accent3">
                    <a:lumMod val="50000"/>
                  </a:schemeClr>
                </a:solidFill>
              </a:rPr>
              <a:t>Front Desk</a:t>
            </a:r>
          </a:p>
          <a:p>
            <a:r>
              <a:rPr lang="en-US" sz="1800" dirty="0">
                <a:solidFill>
                  <a:schemeClr val="accent3">
                    <a:lumMod val="50000"/>
                  </a:schemeClr>
                </a:solidFill>
              </a:rPr>
              <a:t>Uniforms</a:t>
            </a:r>
          </a:p>
          <a:p>
            <a:r>
              <a:rPr lang="en-US" sz="1800" dirty="0">
                <a:solidFill>
                  <a:schemeClr val="accent3">
                    <a:lumMod val="50000"/>
                  </a:schemeClr>
                </a:solidFill>
              </a:rPr>
              <a:t>Family Meal</a:t>
            </a:r>
          </a:p>
          <a:p>
            <a:r>
              <a:rPr lang="en-US" sz="1800" dirty="0">
                <a:solidFill>
                  <a:schemeClr val="accent3">
                    <a:lumMod val="50000"/>
                  </a:schemeClr>
                </a:solidFill>
              </a:rPr>
              <a:t>“No” this “No” that</a:t>
            </a:r>
          </a:p>
          <a:p>
            <a:r>
              <a:rPr lang="en-US" sz="1800" dirty="0">
                <a:solidFill>
                  <a:schemeClr val="accent3">
                    <a:lumMod val="50000"/>
                  </a:schemeClr>
                </a:solidFill>
              </a:rPr>
              <a:t>Mission/Vision</a:t>
            </a:r>
          </a:p>
        </p:txBody>
      </p:sp>
      <p:pic>
        <p:nvPicPr>
          <p:cNvPr id="6" name="Picture 5">
            <a:extLst>
              <a:ext uri="{FF2B5EF4-FFF2-40B4-BE49-F238E27FC236}">
                <a16:creationId xmlns:a16="http://schemas.microsoft.com/office/drawing/2014/main" id="{105F8175-E199-99D4-F039-47028676740C}"/>
              </a:ext>
            </a:extLst>
          </p:cNvPr>
          <p:cNvPicPr>
            <a:picLocks noChangeAspect="1"/>
          </p:cNvPicPr>
          <p:nvPr/>
        </p:nvPicPr>
        <p:blipFill>
          <a:blip r:embed="rId2"/>
          <a:stretch>
            <a:fillRect/>
          </a:stretch>
        </p:blipFill>
        <p:spPr>
          <a:xfrm>
            <a:off x="3569830" y="-66564"/>
            <a:ext cx="3331528" cy="5276627"/>
          </a:xfrm>
          <a:prstGeom prst="rect">
            <a:avLst/>
          </a:prstGeom>
        </p:spPr>
      </p:pic>
      <p:cxnSp>
        <p:nvCxnSpPr>
          <p:cNvPr id="3" name="Straight Connector 2">
            <a:extLst>
              <a:ext uri="{FF2B5EF4-FFF2-40B4-BE49-F238E27FC236}">
                <a16:creationId xmlns:a16="http://schemas.microsoft.com/office/drawing/2014/main" id="{4FA7AF85-AEFA-2AC4-EC8A-BE8E4BEEF623}"/>
              </a:ext>
            </a:extLst>
          </p:cNvPr>
          <p:cNvCxnSpPr/>
          <p:nvPr/>
        </p:nvCxnSpPr>
        <p:spPr>
          <a:xfrm>
            <a:off x="8385048" y="210312"/>
            <a:ext cx="100584" cy="44988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000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15DDA-5808-AD63-FDCD-890785D43B9E}"/>
              </a:ext>
            </a:extLst>
          </p:cNvPr>
          <p:cNvSpPr>
            <a:spLocks noGrp="1"/>
          </p:cNvSpPr>
          <p:nvPr>
            <p:ph type="title"/>
          </p:nvPr>
        </p:nvSpPr>
        <p:spPr/>
        <p:txBody>
          <a:bodyPr>
            <a:normAutofit fontScale="90000"/>
          </a:bodyPr>
          <a:lstStyle/>
          <a:p>
            <a:r>
              <a:rPr lang="en-US" dirty="0"/>
              <a:t>Now it is your turn</a:t>
            </a:r>
          </a:p>
        </p:txBody>
      </p:sp>
      <p:sp>
        <p:nvSpPr>
          <p:cNvPr id="3" name="Text Placeholder 2">
            <a:extLst>
              <a:ext uri="{FF2B5EF4-FFF2-40B4-BE49-F238E27FC236}">
                <a16:creationId xmlns:a16="http://schemas.microsoft.com/office/drawing/2014/main" id="{D22285C9-6863-56FD-6FA7-45850639E056}"/>
              </a:ext>
            </a:extLst>
          </p:cNvPr>
          <p:cNvSpPr>
            <a:spLocks noGrp="1"/>
          </p:cNvSpPr>
          <p:nvPr>
            <p:ph type="body" idx="1"/>
          </p:nvPr>
        </p:nvSpPr>
        <p:spPr/>
        <p:txBody>
          <a:bodyPr>
            <a:normAutofit lnSpcReduction="10000"/>
          </a:bodyPr>
          <a:lstStyle/>
          <a:p>
            <a:r>
              <a:rPr lang="en-US" dirty="0"/>
              <a:t>Numbers 1-7</a:t>
            </a:r>
          </a:p>
          <a:p>
            <a:r>
              <a:rPr lang="en-US" dirty="0"/>
              <a:t>Find your your group</a:t>
            </a:r>
          </a:p>
          <a:p>
            <a:r>
              <a:rPr lang="en-US" dirty="0"/>
              <a:t>Use the number = company </a:t>
            </a:r>
          </a:p>
          <a:p>
            <a:r>
              <a:rPr lang="en-US" dirty="0"/>
              <a:t>Do the following:</a:t>
            </a:r>
          </a:p>
          <a:p>
            <a:pPr lvl="1"/>
            <a:r>
              <a:rPr lang="en-US" dirty="0"/>
              <a:t>Discuss what you </a:t>
            </a:r>
            <a:r>
              <a:rPr lang="en-US" b="1" i="1" dirty="0"/>
              <a:t>THINK</a:t>
            </a:r>
            <a:r>
              <a:rPr lang="en-US" dirty="0"/>
              <a:t> is their culture.</a:t>
            </a:r>
          </a:p>
          <a:p>
            <a:pPr lvl="1"/>
            <a:r>
              <a:rPr lang="en-US" dirty="0"/>
              <a:t>Use your tools (web, phone, etc.) to look and see if you can find evidence of HOW their culture is seen from the (1) customer/guest and (2) employee.</a:t>
            </a:r>
          </a:p>
          <a:p>
            <a:pPr lvl="1"/>
            <a:r>
              <a:rPr lang="en-US" dirty="0"/>
              <a:t>Use the sticky notes to identify Artifacts, Beliefs, Rationalizations.  </a:t>
            </a:r>
          </a:p>
          <a:p>
            <a:pPr lvl="1"/>
            <a:r>
              <a:rPr lang="en-US" dirty="0"/>
              <a:t>Place the sticky notes where you believe they belong.</a:t>
            </a:r>
          </a:p>
          <a:p>
            <a:pPr lvl="1"/>
            <a:r>
              <a:rPr lang="en-US" dirty="0"/>
              <a:t>Be ready to talk about your findings with the group.</a:t>
            </a:r>
          </a:p>
        </p:txBody>
      </p:sp>
      <p:pic>
        <p:nvPicPr>
          <p:cNvPr id="5" name="Google Shape;90;p18">
            <a:extLst>
              <a:ext uri="{FF2B5EF4-FFF2-40B4-BE49-F238E27FC236}">
                <a16:creationId xmlns:a16="http://schemas.microsoft.com/office/drawing/2014/main" id="{2464ADD7-7FB3-4A59-3702-89C8020599E1}"/>
              </a:ext>
            </a:extLst>
          </p:cNvPr>
          <p:cNvPicPr preferRelativeResize="0"/>
          <p:nvPr/>
        </p:nvPicPr>
        <p:blipFill>
          <a:blip r:embed="rId2">
            <a:alphaModFix/>
          </a:blip>
          <a:stretch>
            <a:fillRect/>
          </a:stretch>
        </p:blipFill>
        <p:spPr>
          <a:xfrm>
            <a:off x="5056632" y="0"/>
            <a:ext cx="3894059" cy="5143500"/>
          </a:xfrm>
          <a:prstGeom prst="rect">
            <a:avLst/>
          </a:prstGeom>
          <a:noFill/>
          <a:ln>
            <a:noFill/>
          </a:ln>
        </p:spPr>
      </p:pic>
    </p:spTree>
    <p:extLst>
      <p:ext uri="{BB962C8B-B14F-4D97-AF65-F5344CB8AC3E}">
        <p14:creationId xmlns:p14="http://schemas.microsoft.com/office/powerpoint/2010/main" val="2660877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42B4F3-C048-CB7A-43C7-722962144B14}"/>
              </a:ext>
            </a:extLst>
          </p:cNvPr>
          <p:cNvSpPr txBox="1"/>
          <p:nvPr/>
        </p:nvSpPr>
        <p:spPr>
          <a:xfrm>
            <a:off x="2743200" y="2084832"/>
            <a:ext cx="184731" cy="307777"/>
          </a:xfrm>
          <a:prstGeom prst="rect">
            <a:avLst/>
          </a:prstGeom>
          <a:noFill/>
        </p:spPr>
        <p:txBody>
          <a:bodyPr wrap="none" rtlCol="0">
            <a:spAutoFit/>
          </a:bodyPr>
          <a:lstStyle/>
          <a:p>
            <a:endParaRPr lang="en-US" dirty="0"/>
          </a:p>
        </p:txBody>
      </p:sp>
      <p:sp>
        <p:nvSpPr>
          <p:cNvPr id="4" name="Text Placeholder 3">
            <a:extLst>
              <a:ext uri="{FF2B5EF4-FFF2-40B4-BE49-F238E27FC236}">
                <a16:creationId xmlns:a16="http://schemas.microsoft.com/office/drawing/2014/main" id="{37E5EC2F-940D-B2C0-F361-8326BB185D54}"/>
              </a:ext>
            </a:extLst>
          </p:cNvPr>
          <p:cNvSpPr>
            <a:spLocks noGrp="1"/>
          </p:cNvSpPr>
          <p:nvPr>
            <p:ph type="body" idx="1"/>
          </p:nvPr>
        </p:nvSpPr>
        <p:spPr>
          <a:xfrm>
            <a:off x="311700" y="2084832"/>
            <a:ext cx="8520600" cy="3416400"/>
          </a:xfrm>
        </p:spPr>
        <p:txBody>
          <a:bodyPr/>
          <a:lstStyle/>
          <a:p>
            <a:pPr marL="114300" indent="0">
              <a:buNone/>
            </a:pPr>
            <a:r>
              <a:rPr lang="en-US" b="0" i="0" dirty="0">
                <a:solidFill>
                  <a:srgbClr val="4D4D4D"/>
                </a:solidFill>
                <a:effectLst/>
                <a:latin typeface="Gotham-Book"/>
              </a:rPr>
              <a:t>At Union Square Hospitality Group, our mission is to enrich lives through the power of Enlightened Hospitality. This unique approach puts our employees first because we believe that attracting, hiring, and nurturing the right people is what sets our businesses apart. We aim to find “51%ers”, individuals who embody our Family Values of Excellence, Hospitality, Entrepreneurial Spirit, and Integrity.</a:t>
            </a:r>
          </a:p>
          <a:p>
            <a:pPr marL="114300" indent="0">
              <a:buNone/>
            </a:pPr>
            <a:endParaRPr lang="en-US" dirty="0">
              <a:solidFill>
                <a:srgbClr val="4D4D4D"/>
              </a:solidFill>
              <a:latin typeface="Gotham-Book"/>
            </a:endParaRPr>
          </a:p>
          <a:p>
            <a:pPr marL="114300" indent="0" algn="ctr">
              <a:buNone/>
            </a:pPr>
            <a:r>
              <a:rPr lang="en-US" b="1" i="0" dirty="0">
                <a:solidFill>
                  <a:srgbClr val="4D4D4D"/>
                </a:solidFill>
                <a:effectLst/>
                <a:latin typeface="Documenta Sans"/>
              </a:rPr>
              <a:t>Danny Meyer</a:t>
            </a:r>
          </a:p>
          <a:p>
            <a:pPr marL="114300" indent="0" algn="ctr">
              <a:buNone/>
            </a:pPr>
            <a:r>
              <a:rPr lang="en-US" b="0" i="0" dirty="0">
                <a:solidFill>
                  <a:srgbClr val="4D4D4D"/>
                </a:solidFill>
                <a:effectLst/>
                <a:latin typeface="Gotham-Book"/>
              </a:rPr>
              <a:t>Founder &amp; Executive Chairman</a:t>
            </a:r>
          </a:p>
          <a:p>
            <a:pPr marL="114300" indent="0">
              <a:buNone/>
            </a:pPr>
            <a:endParaRPr lang="en-US" dirty="0"/>
          </a:p>
        </p:txBody>
      </p:sp>
      <p:pic>
        <p:nvPicPr>
          <p:cNvPr id="6" name="Picture 5">
            <a:extLst>
              <a:ext uri="{FF2B5EF4-FFF2-40B4-BE49-F238E27FC236}">
                <a16:creationId xmlns:a16="http://schemas.microsoft.com/office/drawing/2014/main" id="{CB3C437E-8333-0DF5-BAB3-5E8449E4E4BB}"/>
              </a:ext>
            </a:extLst>
          </p:cNvPr>
          <p:cNvPicPr>
            <a:picLocks noChangeAspect="1"/>
          </p:cNvPicPr>
          <p:nvPr/>
        </p:nvPicPr>
        <p:blipFill>
          <a:blip r:embed="rId2"/>
          <a:stretch>
            <a:fillRect/>
          </a:stretch>
        </p:blipFill>
        <p:spPr>
          <a:xfrm>
            <a:off x="311700" y="332079"/>
            <a:ext cx="2921000" cy="1219200"/>
          </a:xfrm>
          <a:prstGeom prst="rect">
            <a:avLst/>
          </a:prstGeom>
        </p:spPr>
      </p:pic>
    </p:spTree>
    <p:extLst>
      <p:ext uri="{BB962C8B-B14F-4D97-AF65-F5344CB8AC3E}">
        <p14:creationId xmlns:p14="http://schemas.microsoft.com/office/powerpoint/2010/main" val="2807978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6 Keys to Hospitality Quotient </a:t>
            </a:r>
            <a:endParaRPr/>
          </a:p>
        </p:txBody>
      </p:sp>
      <p:sp>
        <p:nvSpPr>
          <p:cNvPr id="232" name="Google Shape;232;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Clr>
                <a:schemeClr val="dk1"/>
              </a:buClr>
              <a:buSzPct val="81481"/>
              <a:buFont typeface="Arial"/>
              <a:buNone/>
            </a:pPr>
            <a:r>
              <a:rPr lang="en" sz="1350">
                <a:solidFill>
                  <a:srgbClr val="333333"/>
                </a:solidFill>
                <a:highlight>
                  <a:srgbClr val="FCFCFC"/>
                </a:highlight>
                <a:latin typeface="Georgia"/>
                <a:ea typeface="Georgia"/>
                <a:cs typeface="Georgia"/>
                <a:sym typeface="Georgia"/>
              </a:rPr>
              <a:t>1. Optimistic warmth (genuine kindness, thoughtfulness, and a sense that the glass is always at least half full);</a:t>
            </a:r>
            <a:endParaRPr sz="1350">
              <a:solidFill>
                <a:srgbClr val="333333"/>
              </a:solidFill>
              <a:highlight>
                <a:srgbClr val="FCFCFC"/>
              </a:highlight>
              <a:latin typeface="Georgia"/>
              <a:ea typeface="Georgia"/>
              <a:cs typeface="Georgia"/>
              <a:sym typeface="Georgia"/>
            </a:endParaRPr>
          </a:p>
          <a:p>
            <a:pPr marL="0" lvl="0" indent="0" algn="l" rtl="0">
              <a:spcBef>
                <a:spcPts val="1400"/>
              </a:spcBef>
              <a:spcAft>
                <a:spcPts val="0"/>
              </a:spcAft>
              <a:buClr>
                <a:schemeClr val="dk1"/>
              </a:buClr>
              <a:buSzPct val="81481"/>
              <a:buFont typeface="Arial"/>
              <a:buNone/>
            </a:pPr>
            <a:r>
              <a:rPr lang="en" sz="1350">
                <a:solidFill>
                  <a:srgbClr val="333333"/>
                </a:solidFill>
                <a:highlight>
                  <a:srgbClr val="FCFCFC"/>
                </a:highlight>
                <a:latin typeface="Georgia"/>
                <a:ea typeface="Georgia"/>
                <a:cs typeface="Georgia"/>
                <a:sym typeface="Georgia"/>
              </a:rPr>
              <a:t>2. Intelligence (not just “smarts” but rather an insatiable curiosity to learn for the sake of learning);</a:t>
            </a:r>
            <a:endParaRPr sz="1350">
              <a:solidFill>
                <a:srgbClr val="333333"/>
              </a:solidFill>
              <a:highlight>
                <a:srgbClr val="FCFCFC"/>
              </a:highlight>
              <a:latin typeface="Georgia"/>
              <a:ea typeface="Georgia"/>
              <a:cs typeface="Georgia"/>
              <a:sym typeface="Georgia"/>
            </a:endParaRPr>
          </a:p>
          <a:p>
            <a:pPr marL="0" lvl="0" indent="0" algn="l" rtl="0">
              <a:spcBef>
                <a:spcPts val="1400"/>
              </a:spcBef>
              <a:spcAft>
                <a:spcPts val="0"/>
              </a:spcAft>
              <a:buClr>
                <a:schemeClr val="dk1"/>
              </a:buClr>
              <a:buSzPct val="81481"/>
              <a:buFont typeface="Arial"/>
              <a:buNone/>
            </a:pPr>
            <a:r>
              <a:rPr lang="en" sz="1350">
                <a:solidFill>
                  <a:srgbClr val="333333"/>
                </a:solidFill>
                <a:highlight>
                  <a:srgbClr val="FCFCFC"/>
                </a:highlight>
                <a:latin typeface="Georgia"/>
                <a:ea typeface="Georgia"/>
                <a:cs typeface="Georgia"/>
                <a:sym typeface="Georgia"/>
              </a:rPr>
              <a:t>3. Work ethic (a natural tendency to do something as well as it can possibly be done);</a:t>
            </a:r>
            <a:endParaRPr sz="1350">
              <a:solidFill>
                <a:srgbClr val="333333"/>
              </a:solidFill>
              <a:highlight>
                <a:srgbClr val="FCFCFC"/>
              </a:highlight>
              <a:latin typeface="Georgia"/>
              <a:ea typeface="Georgia"/>
              <a:cs typeface="Georgia"/>
              <a:sym typeface="Georgia"/>
            </a:endParaRPr>
          </a:p>
          <a:p>
            <a:pPr marL="0" lvl="0" indent="0" algn="l" rtl="0">
              <a:spcBef>
                <a:spcPts val="1400"/>
              </a:spcBef>
              <a:spcAft>
                <a:spcPts val="0"/>
              </a:spcAft>
              <a:buClr>
                <a:schemeClr val="dk1"/>
              </a:buClr>
              <a:buSzPct val="81481"/>
              <a:buFont typeface="Arial"/>
              <a:buNone/>
            </a:pPr>
            <a:r>
              <a:rPr lang="en" sz="1350">
                <a:solidFill>
                  <a:srgbClr val="333333"/>
                </a:solidFill>
                <a:highlight>
                  <a:srgbClr val="FCFCFC"/>
                </a:highlight>
                <a:latin typeface="Georgia"/>
                <a:ea typeface="Georgia"/>
                <a:cs typeface="Georgia"/>
                <a:sym typeface="Georgia"/>
              </a:rPr>
              <a:t>4. Empathy (an awareness of, care for, and connection to how others feel and how your actions make others feel);</a:t>
            </a:r>
            <a:endParaRPr sz="1350">
              <a:solidFill>
                <a:srgbClr val="333333"/>
              </a:solidFill>
              <a:highlight>
                <a:srgbClr val="FCFCFC"/>
              </a:highlight>
              <a:latin typeface="Georgia"/>
              <a:ea typeface="Georgia"/>
              <a:cs typeface="Georgia"/>
              <a:sym typeface="Georgia"/>
            </a:endParaRPr>
          </a:p>
          <a:p>
            <a:pPr marL="0" lvl="0" indent="0" algn="l" rtl="0">
              <a:spcBef>
                <a:spcPts val="1400"/>
              </a:spcBef>
              <a:spcAft>
                <a:spcPts val="0"/>
              </a:spcAft>
              <a:buClr>
                <a:schemeClr val="dk1"/>
              </a:buClr>
              <a:buSzPct val="81481"/>
              <a:buFont typeface="Arial"/>
              <a:buNone/>
            </a:pPr>
            <a:r>
              <a:rPr lang="en" sz="1350">
                <a:solidFill>
                  <a:srgbClr val="333333"/>
                </a:solidFill>
                <a:highlight>
                  <a:srgbClr val="FCFCFC"/>
                </a:highlight>
                <a:latin typeface="Georgia"/>
                <a:ea typeface="Georgia"/>
                <a:cs typeface="Georgia"/>
                <a:sym typeface="Georgia"/>
              </a:rPr>
              <a:t>5. Self-awareness (an understanding of what makes you tick</a:t>
            </a:r>
            <a:endParaRPr sz="1350">
              <a:solidFill>
                <a:srgbClr val="333333"/>
              </a:solidFill>
              <a:highlight>
                <a:srgbClr val="FCFCFC"/>
              </a:highlight>
              <a:latin typeface="Georgia"/>
              <a:ea typeface="Georgia"/>
              <a:cs typeface="Georgia"/>
              <a:sym typeface="Georgia"/>
            </a:endParaRPr>
          </a:p>
          <a:p>
            <a:pPr marL="0" lvl="0" indent="0" algn="l" rtl="0">
              <a:spcBef>
                <a:spcPts val="1400"/>
              </a:spcBef>
              <a:spcAft>
                <a:spcPts val="0"/>
              </a:spcAft>
              <a:buClr>
                <a:schemeClr val="dk1"/>
              </a:buClr>
              <a:buSzPct val="81481"/>
              <a:buFont typeface="Arial"/>
              <a:buNone/>
            </a:pPr>
            <a:r>
              <a:rPr lang="en" sz="1350">
                <a:solidFill>
                  <a:srgbClr val="333333"/>
                </a:solidFill>
                <a:highlight>
                  <a:srgbClr val="FCFCFC"/>
                </a:highlight>
                <a:latin typeface="Georgia"/>
                <a:ea typeface="Georgia"/>
                <a:cs typeface="Georgia"/>
                <a:sym typeface="Georgia"/>
              </a:rPr>
              <a:t>6.  Integrity (a natural inclination to be accountable for doing the right thing with honesty and superb judgment).</a:t>
            </a:r>
            <a:endParaRPr sz="1350">
              <a:solidFill>
                <a:srgbClr val="333333"/>
              </a:solidFill>
              <a:highlight>
                <a:srgbClr val="FCFCFC"/>
              </a:highlight>
              <a:latin typeface="Georgia"/>
              <a:ea typeface="Georgia"/>
              <a:cs typeface="Georgia"/>
              <a:sym typeface="Georgia"/>
            </a:endParaRPr>
          </a:p>
          <a:p>
            <a:pPr marL="0" lvl="0" indent="0" algn="l" rtl="0">
              <a:spcBef>
                <a:spcPts val="1400"/>
              </a:spcBef>
              <a:spcAft>
                <a:spcPts val="0"/>
              </a:spcAft>
              <a:buNone/>
            </a:pPr>
            <a:endParaRPr/>
          </a:p>
          <a:p>
            <a:pPr marL="0" lvl="0" indent="0" algn="l" rtl="0">
              <a:spcBef>
                <a:spcPts val="1200"/>
              </a:spcBef>
              <a:spcAft>
                <a:spcPts val="1200"/>
              </a:spcAft>
              <a:buNone/>
            </a:pPr>
            <a:r>
              <a:rPr lang="en" u="sng">
                <a:solidFill>
                  <a:schemeClr val="hlink"/>
                </a:solidFill>
                <a:hlinkClick r:id="rId3"/>
              </a:rPr>
              <a:t>Forbes.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6" name="Google Shape;226;p37" descr="A good insight into having great hospitality in any business. In order to have a high hospitality behavior you need to have these six emotional skills, kindness, optimism, work ethic, curious intelligence, empathy,  self awareness and integrity." title="The art of hospitality by Danny Meyer, Union Square Hospitality Group">
            <a:hlinkClick r:id="rId3"/>
          </p:cNvPr>
          <p:cNvPicPr preferRelativeResize="0"/>
          <p:nvPr/>
        </p:nvPicPr>
        <p:blipFill>
          <a:blip r:embed="rId4">
            <a:alphaModFix/>
          </a:blip>
          <a:stretch>
            <a:fillRect/>
          </a:stretch>
        </p:blipFill>
        <p:spPr>
          <a:xfrm>
            <a:off x="750173" y="-241666"/>
            <a:ext cx="7643653" cy="562683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animEffect transition="in" filter="fade">
                                      <p:cBhvr>
                                        <p:cTn id="7" dur="10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318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014D55-7378-465D-FA55-20B14B04B15A}"/>
              </a:ext>
            </a:extLst>
          </p:cNvPr>
          <p:cNvSpPr>
            <a:spLocks noGrp="1"/>
          </p:cNvSpPr>
          <p:nvPr>
            <p:ph type="title"/>
          </p:nvPr>
        </p:nvSpPr>
        <p:spPr>
          <a:xfrm>
            <a:off x="2603955" y="221742"/>
            <a:ext cx="3936090" cy="779526"/>
          </a:xfrm>
        </p:spPr>
        <p:txBody>
          <a:bodyPr>
            <a:noAutofit/>
          </a:bodyPr>
          <a:lstStyle/>
          <a:p>
            <a:r>
              <a:rPr lang="en-US" sz="3200" dirty="0"/>
              <a:t>Thank you Loews!</a:t>
            </a:r>
          </a:p>
        </p:txBody>
      </p:sp>
      <p:sp>
        <p:nvSpPr>
          <p:cNvPr id="11" name="Title 3">
            <a:extLst>
              <a:ext uri="{FF2B5EF4-FFF2-40B4-BE49-F238E27FC236}">
                <a16:creationId xmlns:a16="http://schemas.microsoft.com/office/drawing/2014/main" id="{2B6A96D0-EF77-5658-933A-2AF8395A242D}"/>
              </a:ext>
            </a:extLst>
          </p:cNvPr>
          <p:cNvSpPr txBox="1">
            <a:spLocks/>
          </p:cNvSpPr>
          <p:nvPr/>
        </p:nvSpPr>
        <p:spPr>
          <a:xfrm>
            <a:off x="1256739" y="1370514"/>
            <a:ext cx="6630522" cy="2771718"/>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1pPr>
            <a:lvl2pPr marR="0" lvl="1"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2pPr>
            <a:lvl3pPr marR="0" lvl="2"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3pPr>
            <a:lvl4pPr marR="0" lvl="3"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4pPr>
            <a:lvl5pPr marR="0" lvl="4"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5pPr>
            <a:lvl6pPr marR="0" lvl="5"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6pPr>
            <a:lvl7pPr marR="0" lvl="6"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7pPr>
            <a:lvl8pPr marR="0" lvl="7"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8pPr>
            <a:lvl9pPr marR="0" lvl="8"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9pPr>
          </a:lstStyle>
          <a:p>
            <a:r>
              <a:rPr lang="en-US" dirty="0"/>
              <a:t>Amazing Culture.</a:t>
            </a:r>
          </a:p>
          <a:p>
            <a:r>
              <a:rPr lang="en-US" dirty="0"/>
              <a:t>Amazing Leadership. </a:t>
            </a:r>
          </a:p>
          <a:p>
            <a:r>
              <a:rPr lang="en-US" dirty="0"/>
              <a:t>Amazing Passion. </a:t>
            </a:r>
          </a:p>
          <a:p>
            <a:endParaRPr lang="en-US" dirty="0"/>
          </a:p>
          <a:p>
            <a:r>
              <a:rPr lang="en-US" dirty="0">
                <a:hlinkClick r:id="rId3"/>
              </a:rPr>
              <a:t>Barb Bowden</a:t>
            </a:r>
            <a:r>
              <a:rPr lang="en-US" dirty="0"/>
              <a:t>, she is an inspiration for all of our future leaders to follow.</a:t>
            </a:r>
          </a:p>
        </p:txBody>
      </p:sp>
    </p:spTree>
    <p:extLst>
      <p:ext uri="{BB962C8B-B14F-4D97-AF65-F5344CB8AC3E}">
        <p14:creationId xmlns:p14="http://schemas.microsoft.com/office/powerpoint/2010/main" val="464367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5"/>
          <p:cNvPicPr preferRelativeResize="0"/>
          <p:nvPr/>
        </p:nvPicPr>
        <p:blipFill>
          <a:blip r:embed="rId3">
            <a:alphaModFix/>
          </a:blip>
          <a:stretch>
            <a:fillRect/>
          </a:stretch>
        </p:blipFill>
        <p:spPr>
          <a:xfrm>
            <a:off x="2412219" y="-1"/>
            <a:ext cx="3963100" cy="5143501"/>
          </a:xfrm>
          <a:prstGeom prst="rect">
            <a:avLst/>
          </a:prstGeom>
          <a:noFill/>
          <a:ln>
            <a:noFill/>
          </a:ln>
        </p:spPr>
      </p:pic>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TotalTime>
  <Words>432</Words>
  <Application>Microsoft Office PowerPoint</Application>
  <PresentationFormat>On-screen Show (16:9)</PresentationFormat>
  <Paragraphs>57</Paragraphs>
  <Slides>15</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Proxima Nova</vt:lpstr>
      <vt:lpstr>Documenta Sans</vt:lpstr>
      <vt:lpstr>Gotham-Book</vt:lpstr>
      <vt:lpstr>Arial</vt:lpstr>
      <vt:lpstr>Georgia</vt:lpstr>
      <vt:lpstr>Spearmint</vt:lpstr>
      <vt:lpstr>PowerPoint Presentation</vt:lpstr>
      <vt:lpstr>Goals</vt:lpstr>
      <vt:lpstr>How do YOU define culture?</vt:lpstr>
      <vt:lpstr>Which did you choose?</vt:lpstr>
      <vt:lpstr>PowerPoint Presentation</vt:lpstr>
      <vt:lpstr>Corporate Culture</vt:lpstr>
      <vt:lpstr>PowerPoint Presentation</vt:lpstr>
      <vt:lpstr>PowerPoint Presentation</vt:lpstr>
      <vt:lpstr>Now it is your turn</vt:lpstr>
      <vt:lpstr>PowerPoint Presentation</vt:lpstr>
      <vt:lpstr>The 6 Keys to Hospitality Quotient </vt:lpstr>
      <vt:lpstr>PowerPoint Presentation</vt:lpstr>
      <vt:lpstr>PowerPoint Presentation</vt:lpstr>
      <vt:lpstr>Thank you Loews!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Amy Parker</cp:lastModifiedBy>
  <cp:revision>6</cp:revision>
  <dcterms:modified xsi:type="dcterms:W3CDTF">2023-06-29T15:36:04Z</dcterms:modified>
</cp:coreProperties>
</file>