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15"/>
  </p:notesMasterIdLst>
  <p:sldIdLst>
    <p:sldId id="306" r:id="rId5"/>
    <p:sldId id="308" r:id="rId6"/>
    <p:sldId id="309" r:id="rId7"/>
    <p:sldId id="311" r:id="rId8"/>
    <p:sldId id="310" r:id="rId9"/>
    <p:sldId id="295" r:id="rId10"/>
    <p:sldId id="305" r:id="rId11"/>
    <p:sldId id="313" r:id="rId12"/>
    <p:sldId id="312" r:id="rId13"/>
    <p:sldId id="31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84967" autoAdjust="0"/>
  </p:normalViewPr>
  <p:slideViewPr>
    <p:cSldViewPr snapToGrid="0">
      <p:cViewPr varScale="1">
        <p:scale>
          <a:sx n="111" d="100"/>
          <a:sy n="111" d="100"/>
        </p:scale>
        <p:origin x="480" y="96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6/29/2023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1" name="Graphic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5833872" cy="3118104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825496"/>
            <a:ext cx="6190488" cy="334670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9" name="Graphic 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Graphic 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Graphic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Graphic 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Graphic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Graphic 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10771632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Graphic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Graphic 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4752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4848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raphic 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Graphic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84848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4848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3480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3480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31352" y="1769269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31352" y="2593181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anchor="b"/>
          <a:lstStyle>
            <a:lvl1pPr algn="l">
              <a:defRPr sz="5400" b="0" i="0" cap="none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Graphic 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Graphic 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0720" y="3127248"/>
            <a:ext cx="5276088" cy="1124712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kahoot.it/challenge/05800361?challenge-id=9705b6be-fc6a-4d08-ab15-97191dda13b5_1687310732280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youtu.be/U0er1eAm5h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pc="400" dirty="0"/>
              <a:t>Student Engagement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dirty="0"/>
              <a:t>Chef Samantha Slechta</a:t>
            </a:r>
          </a:p>
          <a:p>
            <a:r>
              <a:rPr lang="en-US" dirty="0"/>
              <a:t>Chef Michael Kasper</a:t>
            </a:r>
          </a:p>
        </p:txBody>
      </p:sp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Class Made Quizzes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1.Pair up students, assign a chapter/section/subject and time limit.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+Each pair writes a five/ten-question quiz about subject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+Pairs present questions to the class, and verify correct answers with explanations, definitions, and page numbers.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*The teacher takes all pertinent questions to review as possible test questions and possibly promises to use a few in the final exam or quiz.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Stump the class- difficulty questions/answers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kern="100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+questions are scored by instructor, team with most points earn a free question on the quiz (or plus 2 points..</a:t>
            </a:r>
            <a:r>
              <a:rPr lang="en-US" sz="1800" b="1" kern="100" dirty="0" err="1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ect</a:t>
            </a:r>
            <a:r>
              <a:rPr lang="en-US" sz="1800" b="1" kern="100" dirty="0">
                <a:solidFill>
                  <a:srgbClr val="333333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Group Presentations – 15 min to prepare, groups present in creative ways… Rap, dance, ASL incorporated, Word of the day, Vocab matching, </a:t>
            </a:r>
            <a:r>
              <a:rPr lang="en-US" sz="1800" b="1" kern="100" dirty="0" err="1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Powerpoin</a:t>
            </a: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b="1" kern="100" dirty="0" err="1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Prezzi</a:t>
            </a: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Fill in the blank, word scramble, crossword generator…..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8" name="Picture Placeholder 7" descr="mountains under the night sky just before dawn">
            <a:extLst>
              <a:ext uri="{FF2B5EF4-FFF2-40B4-BE49-F238E27FC236}">
                <a16:creationId xmlns:a16="http://schemas.microsoft.com/office/drawing/2014/main" id="{B53D1AAB-32B2-4F04-828F-AB1C758AF0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71" r="71"/>
          <a:stretch/>
        </p:blipFill>
        <p:spPr/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45C472E-4078-40A0-83A2-652E8356E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6/21/2023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Student engagement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2FB0B-15EC-453B-BC9B-69AD35DDC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7732"/>
            <a:ext cx="9144000" cy="3126172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Kahoot!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https://kahoot.it/challenge/05800361?challenge-id=9705b6be-fc6a-4d08-ab15-97191dda13b5_1687310732280</a:t>
            </a:r>
            <a:br>
              <a:rPr lang="en-US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Game PIN: </a:t>
            </a: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05800361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kern="100" dirty="0" err="1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Sslechta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08798-0DB3-46BF-880E-7BB904D700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Free Basic, limit 10 players and basic features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88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FB28F-C9D7-439B-B863-44B4E851A0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Memorization 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0061247-EA4F-4DFA-AFCE-648487762C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 Acronyms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Challenge students for funny sayings, </a:t>
            </a:r>
            <a:r>
              <a:rPr lang="en-US" sz="1800" b="1" kern="100" dirty="0" err="1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rhyms</a:t>
            </a: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ways to memorize. Offer prize for best, or offer top-class bragging rights. Something will stick! If not all will stick.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….</a:t>
            </a:r>
            <a:r>
              <a:rPr lang="en-US" sz="1800" b="1" u="sng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 </a:t>
            </a:r>
            <a:r>
              <a:rPr lang="en-US" sz="1800" b="1" u="sng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ick </a:t>
            </a:r>
            <a:r>
              <a:rPr lang="en-US" sz="1800" b="1" u="sng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mployees </a:t>
            </a:r>
            <a:r>
              <a:rPr lang="en-US" sz="1800" b="1" u="sng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ome </a:t>
            </a:r>
            <a:r>
              <a:rPr lang="en-US" sz="1800" b="1" u="sng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ow, </a:t>
            </a:r>
            <a:r>
              <a:rPr lang="en-US" sz="1800" b="1" u="sng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800" b="1" kern="100" dirty="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eriously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Competition!!!!  Make it a competition.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Assign “Research project” find a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youtube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picture,Gif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about Emulsification?? Share tomorrow…</a:t>
            </a:r>
          </a:p>
          <a:p>
            <a:endParaRPr lang="en-US" dirty="0"/>
          </a:p>
        </p:txBody>
      </p:sp>
      <p:pic>
        <p:nvPicPr>
          <p:cNvPr id="22" name="Picture Placeholder 21" descr="mountains under near dusk sky">
            <a:extLst>
              <a:ext uri="{FF2B5EF4-FFF2-40B4-BE49-F238E27FC236}">
                <a16:creationId xmlns:a16="http://schemas.microsoft.com/office/drawing/2014/main" id="{D8AC51EB-1C22-4303-8354-FC97950C7D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63" b="63"/>
          <a:stretch/>
        </p:blipFill>
        <p:spPr/>
      </p:pic>
      <p:pic>
        <p:nvPicPr>
          <p:cNvPr id="18" name="Picture Placeholder 17" descr="mountains at sunset">
            <a:extLst>
              <a:ext uri="{FF2B5EF4-FFF2-40B4-BE49-F238E27FC236}">
                <a16:creationId xmlns:a16="http://schemas.microsoft.com/office/drawing/2014/main" id="{B503D699-E643-4969-9463-5C6331D0C86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177" b="177"/>
          <a:stretch/>
        </p:blipFill>
        <p:spPr/>
      </p:pic>
      <p:pic>
        <p:nvPicPr>
          <p:cNvPr id="20" name="Picture Placeholder 19" descr="mountains at sunset">
            <a:extLst>
              <a:ext uri="{FF2B5EF4-FFF2-40B4-BE49-F238E27FC236}">
                <a16:creationId xmlns:a16="http://schemas.microsoft.com/office/drawing/2014/main" id="{B8714555-7486-4DD7-A96C-52C27648358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/>
          <a:srcRect t="209" b="209"/>
          <a:stretch/>
        </p:blipFill>
        <p:spPr/>
      </p:pic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249ACE4E-0038-4BA2-8883-8C3F73B79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9A686A52-7630-4675-B383-8C2AD252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 descr="What are Emulsifiers and Why Are They in My Food? | EatingWell">
            <a:extLst>
              <a:ext uri="{FF2B5EF4-FFF2-40B4-BE49-F238E27FC236}">
                <a16:creationId xmlns:a16="http://schemas.microsoft.com/office/drawing/2014/main" id="{70EC36A3-9C9D-F07E-2F18-449A148D18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32" y="373380"/>
            <a:ext cx="2362200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emulsion Archives - Seattle Food Geek">
            <a:extLst>
              <a:ext uri="{FF2B5EF4-FFF2-40B4-BE49-F238E27FC236}">
                <a16:creationId xmlns:a16="http://schemas.microsoft.com/office/drawing/2014/main" id="{6A34E19B-E225-E781-D993-7A2D7E4249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62" y="3343533"/>
            <a:ext cx="4437380" cy="29565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4F2B11-1BB3-3FE5-8A1D-D2033AD47BB0}"/>
              </a:ext>
            </a:extLst>
          </p:cNvPr>
          <p:cNvSpPr txBox="1"/>
          <p:nvPr/>
        </p:nvSpPr>
        <p:spPr>
          <a:xfrm>
            <a:off x="3044952" y="1060380"/>
            <a:ext cx="3211829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https://youtu.be/U0er1eAm5hA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772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5" y="215154"/>
            <a:ext cx="4434841" cy="5292762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Tips:</a:t>
            </a:r>
            <a:b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*For faster cook times, make items smaller</a:t>
            </a:r>
            <a:b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*Mis </a:t>
            </a:r>
            <a:r>
              <a:rPr lang="en-US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Place the day before helps things go quicker</a:t>
            </a:r>
            <a:b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*Group work with each group in charge of tasks for whole class </a:t>
            </a:r>
            <a:b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*Multitasking/Delegating saves on time</a:t>
            </a:r>
            <a:b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*Starting a timer and having a timescale helps to keep students on track</a:t>
            </a:r>
            <a:b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*Making a list of goals before starting the tasks</a:t>
            </a:r>
            <a:b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*Assigning the recipes to be rewritten as homework the night before will help with student questions, mental organization, and understanding skills expected when they arrive for class.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FC25C2-2815-4A92-A043-0CEC83591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290" y="5845876"/>
            <a:ext cx="4434835" cy="510474"/>
          </a:xfrm>
        </p:spPr>
        <p:txBody>
          <a:bodyPr/>
          <a:lstStyle/>
          <a:p>
            <a:endParaRPr lang="en-US" sz="1800" dirty="0"/>
          </a:p>
        </p:txBody>
      </p:sp>
      <p:pic>
        <p:nvPicPr>
          <p:cNvPr id="8" name="Picture Placeholder 7" descr="mountains at sunset">
            <a:extLst>
              <a:ext uri="{FF2B5EF4-FFF2-40B4-BE49-F238E27FC236}">
                <a16:creationId xmlns:a16="http://schemas.microsoft.com/office/drawing/2014/main" id="{8DD372BB-220C-48D2-B19A-562BE88C21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/>
          <a:stretch/>
        </p:blipFill>
        <p:spPr/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2055D38-CE59-4FC4-85CE-CF9DA81D8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0D311A-C366-4A86-9404-C0F5CBF9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1E677A-7A54-12E2-E9B5-943B881E6A4D}"/>
              </a:ext>
            </a:extLst>
          </p:cNvPr>
          <p:cNvSpPr txBox="1"/>
          <p:nvPr/>
        </p:nvSpPr>
        <p:spPr>
          <a:xfrm>
            <a:off x="691180" y="606042"/>
            <a:ext cx="48135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Each recipe will make enough to feed your group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Each time you start a recipe, start the clock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Each recipe should take no more than 45 minutes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Keep in mind what was already prepped ahead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Scones First, give time to rest/chill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473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E27C7C-4B68-4BBC-BF36-8959D8493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Week Long Labs</a:t>
            </a:r>
            <a:endParaRPr lang="en-US" sz="5400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09A0DA2-E530-420B-ACE1-7D645AE7D0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6375140"/>
              </p:ext>
            </p:extLst>
          </p:nvPr>
        </p:nvGraphicFramePr>
        <p:xfrm>
          <a:off x="1447800" y="2209799"/>
          <a:ext cx="9753600" cy="304878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50720">
                  <a:extLst>
                    <a:ext uri="{9D8B030D-6E8A-4147-A177-3AD203B41FA5}">
                      <a16:colId xmlns:a16="http://schemas.microsoft.com/office/drawing/2014/main" val="3715394682"/>
                    </a:ext>
                  </a:extLst>
                </a:gridCol>
                <a:gridCol w="1950720">
                  <a:extLst>
                    <a:ext uri="{9D8B030D-6E8A-4147-A177-3AD203B41FA5}">
                      <a16:colId xmlns:a16="http://schemas.microsoft.com/office/drawing/2014/main" val="4203886316"/>
                    </a:ext>
                  </a:extLst>
                </a:gridCol>
                <a:gridCol w="1950720">
                  <a:extLst>
                    <a:ext uri="{9D8B030D-6E8A-4147-A177-3AD203B41FA5}">
                      <a16:colId xmlns:a16="http://schemas.microsoft.com/office/drawing/2014/main" val="1368357775"/>
                    </a:ext>
                  </a:extLst>
                </a:gridCol>
                <a:gridCol w="1950720">
                  <a:extLst>
                    <a:ext uri="{9D8B030D-6E8A-4147-A177-3AD203B41FA5}">
                      <a16:colId xmlns:a16="http://schemas.microsoft.com/office/drawing/2014/main" val="538162733"/>
                    </a:ext>
                  </a:extLst>
                </a:gridCol>
                <a:gridCol w="1950720">
                  <a:extLst>
                    <a:ext uri="{9D8B030D-6E8A-4147-A177-3AD203B41FA5}">
                      <a16:colId xmlns:a16="http://schemas.microsoft.com/office/drawing/2014/main" val="2004813969"/>
                    </a:ext>
                  </a:extLst>
                </a:gridCol>
              </a:tblGrid>
              <a:tr h="602177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Mon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Tues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Wed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Thurs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846"/>
                  </a:ext>
                </a:extLst>
              </a:tr>
              <a:tr h="602177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Class 1 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Discuss/Measure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 pasta dough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 red sauce and white sauce in teams, chill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Reheat/cook/eat/serve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059026"/>
                  </a:ext>
                </a:extLst>
              </a:tr>
              <a:tr h="602177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Class 2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3722433"/>
                  </a:ext>
                </a:extLst>
              </a:tr>
              <a:tr h="602177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Class 3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497281"/>
                  </a:ext>
                </a:extLst>
              </a:tr>
              <a:tr h="602177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Class 4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7824203"/>
                  </a:ext>
                </a:extLst>
              </a:tr>
            </a:tbl>
          </a:graphicData>
        </a:graphic>
      </p:graphicFrame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ECDE54D-4BD2-4764-A36A-8487DB61E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8DA9DAA-006C-4F4B-980E-E3DF019B24E2}" type="slidenum">
              <a:rPr lang="en-US" b="1" cap="all" spc="100" smtClean="0">
                <a:solidFill>
                  <a:schemeClr val="accent2"/>
                </a:solidFill>
              </a:rPr>
              <a:t>6</a:t>
            </a:fld>
            <a:endParaRPr lang="en-US" b="1" cap="all" spc="1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27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Butterscotch Pudding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ABC42-7E22-4F59-A0B6-AD98B5CAE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800" y="1681163"/>
            <a:ext cx="2834640" cy="823912"/>
          </a:xfrm>
        </p:spPr>
        <p:txBody>
          <a:bodyPr>
            <a:normAutofit/>
          </a:bodyPr>
          <a:lstStyle/>
          <a:p>
            <a:r>
              <a:rPr lang="en-US" dirty="0"/>
              <a:t>Molasses Cookie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9CB6C-6FF8-4B8C-9B41-2DDD39B25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7800" y="2505075"/>
            <a:ext cx="2834640" cy="3684588"/>
          </a:xfrm>
        </p:spPr>
        <p:txBody>
          <a:bodyPr>
            <a:normAutofit fontScale="700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Ingredients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Cup AP Flour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½ tsp. BS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½ tsp. ground cinnamon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¼ tsp. ground ginger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¼ tsp White Pepper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¼ tsp. Salt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TBS Butter - Softened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½ cup Sugar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Egg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TBS Molasses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47FB98-C049-45C5-86B4-4CF44B247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7335" y="1681163"/>
            <a:ext cx="2834640" cy="823912"/>
          </a:xfrm>
        </p:spPr>
        <p:txBody>
          <a:bodyPr>
            <a:normAutofit/>
          </a:bodyPr>
          <a:lstStyle/>
          <a:p>
            <a:r>
              <a:rPr lang="en-US" dirty="0"/>
              <a:t>Molasses Cookie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4CB9D-E60B-4C8A-B4E7-23BC1D9FA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7335" y="2505075"/>
            <a:ext cx="2834640" cy="3684588"/>
          </a:xfrm>
        </p:spPr>
        <p:txBody>
          <a:bodyPr>
            <a:normAutofit fontScale="700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Procedure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Cream butter and sugar with a paddle attachment, on medium, until light and fluffy, about 3 minutes. Scrape down sides, beat in egg, scrape down sides, add molasses, scrape down sides.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Sift all remaining dry ingredients.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 in dry ingredients until just combined. Just 30 seconds! Do not Over Mix!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Wrap in plastic and chill for 2 hours minimum.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Preheat oven to 350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 the dough warm up on table, pull off 1-inch pieces and roll into balls. Space well on parchment lined sheet tray. Bake for 10-12 minutes. </a:t>
            </a:r>
          </a:p>
          <a:p>
            <a:endParaRPr lang="en-US" sz="2000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E6B5B72-43F9-4438-A504-FD3C083AB96D}"/>
              </a:ext>
            </a:extLst>
          </p:cNvPr>
          <p:cNvSpPr txBox="1">
            <a:spLocks/>
          </p:cNvSpPr>
          <p:nvPr/>
        </p:nvSpPr>
        <p:spPr>
          <a:xfrm>
            <a:off x="8526870" y="1681163"/>
            <a:ext cx="283464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E486408-F529-4D60-A080-911A0851FE1B}"/>
              </a:ext>
            </a:extLst>
          </p:cNvPr>
          <p:cNvSpPr txBox="1">
            <a:spLocks/>
          </p:cNvSpPr>
          <p:nvPr/>
        </p:nvSpPr>
        <p:spPr>
          <a:xfrm>
            <a:off x="8526870" y="2505075"/>
            <a:ext cx="2834640" cy="36845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Ingredients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Cup plus 2 TBS Whole Milk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Cup Heavy Cream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TBS Butter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½ Cup plus 2 TBS Brown Sugar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Egg Yolks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½ TBS Cornstarch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¼ tsp. Salt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½ tsp. Vanilla extract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TBS Confectioners Sugar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¼ tsp. Fresh ground black pepper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3455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CDA59-55A0-4EA5-B3E4-646D1D3B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Butterscotch Pudding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ABC42-7E22-4F59-A0B6-AD98B5CAE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800" y="1681163"/>
            <a:ext cx="2834640" cy="823912"/>
          </a:xfrm>
        </p:spPr>
        <p:txBody>
          <a:bodyPr>
            <a:normAutofit fontScale="32500" lnSpcReduction="20000"/>
          </a:bodyPr>
          <a:lstStyle/>
          <a:p>
            <a:r>
              <a:rPr lang="en-US" dirty="0"/>
              <a:t>For the Pudding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9CB6C-6FF8-4B8C-9B41-2DDD39B25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7799" y="2505075"/>
            <a:ext cx="6932407" cy="3000152"/>
          </a:xfrm>
        </p:spPr>
        <p:txBody>
          <a:bodyPr>
            <a:normAutofit fontScale="25000" lnSpcReduction="2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Procedure </a:t>
            </a:r>
            <a:endParaRPr lang="en-US" sz="4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Combine milk and .5 cups of the cream in a saucepan and bring to a simmer over medium heat. Immediately remove from heat.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an 8-inch sauté pan, melt butter and add brown sugar. Cook 5-6 minutes stirring consistently, to caramelize the mixture. When the butter starts to brown and a nutty aroma is noticed take off of the heat.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 the brown sugar mixture gradually to the hot cream. Whisking constantly.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Whisk egg yolk, cornstarch, and salt in a bowl.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Temper cream and Egg mixtures.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Whisk consistently over medium heat until reaches a boil. About 3 minutes. The pudding will become thick.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into 4 oz ramekins, chill.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Whip ½ cup heavy cream until soft peaks. Stir in pepper and confectioners sugar.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Serve with cookie and whipped cream.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Tempering:_________________________________________________________________________________________________________________________________________________________________________________________________________________________________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47FB98-C049-45C5-86B4-4CF44B247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 flipH="1" flipV="1">
            <a:off x="1925619" y="6333342"/>
            <a:ext cx="221697" cy="196608"/>
          </a:xfrm>
        </p:spPr>
        <p:txBody>
          <a:bodyPr>
            <a:normAutofit fontScale="32500" lnSpcReduction="20000"/>
          </a:bodyPr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4CB9D-E60B-4C8A-B4E7-23BC1D9FA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 flipH="1">
            <a:off x="7821974" y="5731987"/>
            <a:ext cx="1085357" cy="45719"/>
          </a:xfrm>
        </p:spPr>
        <p:txBody>
          <a:bodyPr>
            <a:normAutofit fontScale="25000" lnSpcReduction="20000"/>
          </a:bodyPr>
          <a:lstStyle/>
          <a:p>
            <a:endParaRPr lang="en-US" sz="2000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E6B5B72-43F9-4438-A504-FD3C083AB96D}"/>
              </a:ext>
            </a:extLst>
          </p:cNvPr>
          <p:cNvSpPr txBox="1">
            <a:spLocks/>
          </p:cNvSpPr>
          <p:nvPr/>
        </p:nvSpPr>
        <p:spPr>
          <a:xfrm>
            <a:off x="8526870" y="1681163"/>
            <a:ext cx="283464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Before you start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E486408-F529-4D60-A080-911A0851FE1B}"/>
              </a:ext>
            </a:extLst>
          </p:cNvPr>
          <p:cNvSpPr txBox="1">
            <a:spLocks/>
          </p:cNvSpPr>
          <p:nvPr/>
        </p:nvSpPr>
        <p:spPr>
          <a:xfrm>
            <a:off x="8670664" y="2505075"/>
            <a:ext cx="2690846" cy="2412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Discuss with class and leave blanks in recipes for students to write in for verification they understand.</a:t>
            </a:r>
          </a:p>
        </p:txBody>
      </p:sp>
    </p:spTree>
    <p:extLst>
      <p:ext uri="{BB962C8B-B14F-4D97-AF65-F5344CB8AC3E}">
        <p14:creationId xmlns:p14="http://schemas.microsoft.com/office/powerpoint/2010/main" val="3725327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692474E6-3035-46B8-9C05-9B4204E8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6/21/2023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D838446-B95D-4AB7-B8CA-D5804BB7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DE8D546E-0F46-4CC0-B2B1-8B2430D0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Engaging students</a:t>
            </a:r>
          </a:p>
        </p:txBody>
      </p:sp>
      <p:pic>
        <p:nvPicPr>
          <p:cNvPr id="9" name="Picture Placeholder 8" descr="mountains at sunset">
            <a:extLst>
              <a:ext uri="{FF2B5EF4-FFF2-40B4-BE49-F238E27FC236}">
                <a16:creationId xmlns:a16="http://schemas.microsoft.com/office/drawing/2014/main" id="{C82DA925-978C-48A9-98AD-0653B7A3D2D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t="41" b="41"/>
          <a:stretch/>
        </p:blipFill>
        <p:spPr/>
      </p:pic>
      <p:pic>
        <p:nvPicPr>
          <p:cNvPr id="11" name="Picture Placeholder 10" descr="mountains at sunset">
            <a:extLst>
              <a:ext uri="{FF2B5EF4-FFF2-40B4-BE49-F238E27FC236}">
                <a16:creationId xmlns:a16="http://schemas.microsoft.com/office/drawing/2014/main" id="{E63B7C3F-04A4-43F6-881D-FA11061CBAF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 t="347" b="347"/>
          <a:stretch/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F777B66-94CB-491C-AC6B-BDAC98E2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AF1107-8D35-4E35-93C7-D3640946F7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Samantha Slechta</a:t>
            </a:r>
          </a:p>
          <a:p>
            <a:r>
              <a:rPr lang="en-US" dirty="0"/>
              <a:t>sslechta@keiseruniversity.edu</a:t>
            </a:r>
          </a:p>
          <a:p>
            <a:r>
              <a:rPr lang="en-US" dirty="0"/>
              <a:t>9-41-893-8360</a:t>
            </a:r>
          </a:p>
          <a:p>
            <a:endParaRPr lang="en-US" dirty="0"/>
          </a:p>
        </p:txBody>
      </p:sp>
      <p:pic>
        <p:nvPicPr>
          <p:cNvPr id="15" name="Picture Placeholder 14" descr="mountains under near dusk sky">
            <a:extLst>
              <a:ext uri="{FF2B5EF4-FFF2-40B4-BE49-F238E27FC236}">
                <a16:creationId xmlns:a16="http://schemas.microsoft.com/office/drawing/2014/main" id="{3D15FDC1-74B5-4FD8-BD17-0E2502C411A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/>
          <a:srcRect l="16" r="16"/>
          <a:stretch/>
        </p:blipFill>
        <p:spPr/>
      </p:pic>
      <p:pic>
        <p:nvPicPr>
          <p:cNvPr id="13" name="Picture Placeholder 12" descr="mountains under the night sky just before dawn">
            <a:extLst>
              <a:ext uri="{FF2B5EF4-FFF2-40B4-BE49-F238E27FC236}">
                <a16:creationId xmlns:a16="http://schemas.microsoft.com/office/drawing/2014/main" id="{E02C4914-F076-4415-9C5D-A9BDB6CC611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/>
          <a:srcRect t="108" b="108"/>
          <a:stretch/>
        </p:blipFill>
        <p:spPr/>
      </p:pic>
    </p:spTree>
    <p:extLst>
      <p:ext uri="{BB962C8B-B14F-4D97-AF65-F5344CB8AC3E}">
        <p14:creationId xmlns:p14="http://schemas.microsoft.com/office/powerpoint/2010/main" val="927313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64D7959-42F4-425E-ADFA-3698AD6930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525BDB-6CFE-4581-97D6-014E197E4B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8A4C4B-FC63-4E12-8A6C-496652BB6EE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1C56948-6B6E-4EF1-B07D-B872B7A37B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5EE3CDA-A919-4688-A125-CF011F7BC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288" y="585216"/>
            <a:ext cx="9631520" cy="2276856"/>
          </a:xfrm>
        </p:spPr>
        <p:txBody>
          <a:bodyPr/>
          <a:lstStyle/>
          <a:p>
            <a:r>
              <a:rPr lang="en-US" dirty="0" err="1"/>
              <a:t>keiserchefssrq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4A3931-15DA-4DAB-97B1-30EAE337A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9/3/20XX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B37542-4DD5-4C84-BB11-6C73A136D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BDFB35-255A-4EC1-A694-73C8B281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7BED725-D562-4E6F-B724-A336D463E8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6000" dirty="0" err="1"/>
              <a:t>WiFiStuKU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512703622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Univers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919F73-B6C2-4A43-95E2-833EC48925F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{02CD630F-D957-4E4F-A448-2C9C0C2A6E92}tf89338750_win32</Template>
  <TotalTime>305</TotalTime>
  <Words>901</Words>
  <Application>Microsoft Office PowerPoint</Application>
  <PresentationFormat>Widescreen</PresentationFormat>
  <Paragraphs>108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Courier New</vt:lpstr>
      <vt:lpstr>Helvetica</vt:lpstr>
      <vt:lpstr>Times New Roman</vt:lpstr>
      <vt:lpstr>Univers</vt:lpstr>
      <vt:lpstr>GradientUnivers</vt:lpstr>
      <vt:lpstr>Student Engagement</vt:lpstr>
      <vt:lpstr>Class Made Quizzes</vt:lpstr>
      <vt:lpstr>Kahoot!   https://kahoot.it/challenge/05800361?challenge-id=9705b6be-fc6a-4d08-ab15-97191dda13b5_1687310732280  Game PIN: 05800361 Sslechta </vt:lpstr>
      <vt:lpstr>Memorization </vt:lpstr>
      <vt:lpstr> Tips: *For faster cook times, make items smaller *Mis en Place the day before helps things go quicker *Group work with each group in charge of tasks for whole class  *Multitasking/Delegating saves on time *Starting a timer and having a timescale helps to keep students on track *Making a list of goals before starting the tasks *Assigning the recipes to be rewritten as homework the night before will help with student questions, mental organization, and understanding skills expected when they arrive for class.   </vt:lpstr>
      <vt:lpstr>Week Long Labs</vt:lpstr>
      <vt:lpstr>Butterscotch Pudding</vt:lpstr>
      <vt:lpstr>Butterscotch Pudding</vt:lpstr>
      <vt:lpstr>Thank you</vt:lpstr>
      <vt:lpstr>keiserchefssrq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Engagement</dc:title>
  <dc:creator>Samantha Slechta</dc:creator>
  <cp:lastModifiedBy>Amy Parker</cp:lastModifiedBy>
  <cp:revision>3</cp:revision>
  <dcterms:created xsi:type="dcterms:W3CDTF">2023-06-21T11:10:02Z</dcterms:created>
  <dcterms:modified xsi:type="dcterms:W3CDTF">2023-06-29T13:49:48Z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